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embeddedFontLst>
    <p:embeddedFont>
      <p:font typeface="Montserrat" panose="00000500000000000000" pitchFamily="2" charset="0"/>
      <p:regular r:id="rId47"/>
    </p:embeddedFont>
    <p:embeddedFont>
      <p:font typeface="Montserrat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96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have selected the Fast Fashion Supply Chain dataset from Kaggle. The dataset consists of four files, each capturing different aspects of the supply chain.</a:t>
            </a:r>
          </a:p>
          <a:p>
            <a:endParaRPr lang="en-US"/>
          </a:p>
          <a:p>
            <a:r>
              <a:rPr lang="en-US"/>
              <a:t>First, we have Log Data.csv, which provides details about product orders. It includes key information like the manufacturing date, orderIDs and product IDs, the source factory, and the destination warehouse. It also tracks the expected and actual shipping times and flags any delay risks. Additionally, it records details for each batch(order), such as the total number of pieces shipped, sold, and returned, and provides an average batch rating for quality evaluation.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Next is Production Costs.csv, which focuses on manufacturing costs. The dataset contains data from 5 factories, each producing a variety of products. The manufacturing cost varies depending on the factory where the product is made.</a:t>
            </a:r>
          </a:p>
          <a:p>
            <a:endParaRPr lang="en-US"/>
          </a:p>
          <a:p>
            <a:r>
              <a:rPr lang="en-US"/>
              <a:t>The Products.csv file gives insights into the 40 unique clothing and accessory items, including their names, target gender, weight, and selling prices. This file provides detailed information about the products themselves.</a:t>
            </a:r>
          </a:p>
          <a:p>
            <a:endParaRPr lang="en-US"/>
          </a:p>
          <a:p>
            <a:r>
              <a:rPr lang="en-US"/>
              <a:t>Finally, Warehouse Shipping Costs.csv highlights the logistics of moving products across 20 warehouses. Each warehouse sources different products from various factories, with shipping costs varying based on the product and factory.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began by loading some standard libraries and importing the datasets. Key fields were standardized by converting IDs and names to uppercase and trimming spaces. Missing values in numerical columns were filled with their mean, and rows with excessive missing data were removed. Outliers were identified using the IQR method and handled by capping or replacing them with medians. Relevant columns were converted to categorical data types, and the cleaned datasets were saved as .rds files for future use.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question, we are trying to determine whether products from certain factories are more likely to be returned and whether a rating-based metric can predict which products should undergo additional quality control. </a:t>
            </a:r>
          </a:p>
          <a:p>
            <a:endParaRPr lang="en-US"/>
          </a:p>
          <a:p>
            <a:r>
              <a:rPr lang="en-US"/>
              <a:t>This involves a binary classification problem( since we are predicting high-return rates). A logistic regression model is usually appropriate for such problems.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 the right side, we have output summary of glm function :</a:t>
            </a:r>
          </a:p>
          <a:p>
            <a:r>
              <a:rPr lang="en-US"/>
              <a:t>these represent the log-odds of the dependent variable (High_Return_Rate) being 1 when the corresponding independent variable increases by one unit (holding other variables constant).</a:t>
            </a:r>
          </a:p>
          <a:p>
            <a:endParaRPr lang="en-US"/>
          </a:p>
          <a:p>
            <a:r>
              <a:rPr lang="en-US"/>
              <a:t>Smaller p-values (typically &lt; 0.05) suggest that the predictor has a statistically significant effect on the dependent variable.</a:t>
            </a:r>
          </a:p>
          <a:p>
            <a:endParaRPr lang="en-US"/>
          </a:p>
          <a:p>
            <a:r>
              <a:rPr lang="en-US"/>
              <a:t>High collinearity for some predictors indicates that predictors are strongly correlated, which can lead to unreliable coefficient estimates.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harshbhatt02/fast-fashion-supply-chain/dat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5305138" y="-4398084"/>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028219"/>
            <a:ext cx="12558351" cy="3454219"/>
          </a:xfrm>
          <a:prstGeom prst="rect">
            <a:avLst/>
          </a:prstGeom>
        </p:spPr>
        <p:txBody>
          <a:bodyPr lIns="0" tIns="0" rIns="0" bIns="0" rtlCol="0" anchor="t">
            <a:spAutoFit/>
          </a:bodyPr>
          <a:lstStyle/>
          <a:p>
            <a:pPr algn="l">
              <a:lnSpc>
                <a:spcPts val="13868"/>
              </a:lnSpc>
              <a:spcBef>
                <a:spcPct val="0"/>
              </a:spcBef>
            </a:pPr>
            <a:r>
              <a:rPr lang="en-US" sz="9905" b="1">
                <a:solidFill>
                  <a:srgbClr val="000000"/>
                </a:solidFill>
                <a:latin typeface="Montserrat Bold"/>
                <a:ea typeface="Montserrat Bold"/>
                <a:cs typeface="Montserrat Bold"/>
                <a:sym typeface="Montserrat Bold"/>
              </a:rPr>
              <a:t>IS 504: Data Stats Presentation</a:t>
            </a:r>
          </a:p>
        </p:txBody>
      </p:sp>
      <p:sp>
        <p:nvSpPr>
          <p:cNvPr id="4" name="TextBox 4"/>
          <p:cNvSpPr txBox="1"/>
          <p:nvPr/>
        </p:nvSpPr>
        <p:spPr>
          <a:xfrm>
            <a:off x="1063015" y="6337492"/>
            <a:ext cx="11897229" cy="1717696"/>
          </a:xfrm>
          <a:prstGeom prst="rect">
            <a:avLst/>
          </a:prstGeom>
        </p:spPr>
        <p:txBody>
          <a:bodyPr lIns="0" tIns="0" rIns="0" bIns="0" rtlCol="0" anchor="t">
            <a:spAutoFit/>
          </a:bodyPr>
          <a:lstStyle/>
          <a:p>
            <a:pPr algn="l">
              <a:lnSpc>
                <a:spcPts val="4632"/>
              </a:lnSpc>
            </a:pPr>
            <a:r>
              <a:rPr lang="en-US" sz="3308" dirty="0">
                <a:solidFill>
                  <a:srgbClr val="000000"/>
                </a:solidFill>
                <a:latin typeface="Montserrat"/>
                <a:ea typeface="Montserrat"/>
                <a:cs typeface="Montserrat"/>
                <a:sym typeface="Montserrat"/>
              </a:rPr>
              <a:t>Presented by </a:t>
            </a:r>
          </a:p>
          <a:p>
            <a:pPr algn="l">
              <a:lnSpc>
                <a:spcPts val="4632"/>
              </a:lnSpc>
              <a:spcBef>
                <a:spcPct val="0"/>
              </a:spcBef>
            </a:pPr>
            <a:r>
              <a:rPr lang="en-US" sz="3308" dirty="0">
                <a:solidFill>
                  <a:srgbClr val="000000"/>
                </a:solidFill>
                <a:latin typeface="Montserrat"/>
                <a:ea typeface="Montserrat"/>
                <a:cs typeface="Montserrat"/>
                <a:sym typeface="Montserrat"/>
              </a:rPr>
              <a:t>Alisha Shinde , Tanushree Poojary, Ankita Saha, Akanksha Agrawal, Prisha Singhania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18950"/>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2889729" y="-57150"/>
            <a:ext cx="9366464" cy="602939"/>
          </a:xfrm>
          <a:prstGeom prst="rect">
            <a:avLst/>
          </a:prstGeom>
        </p:spPr>
        <p:txBody>
          <a:bodyPr lIns="0" tIns="0" rIns="0" bIns="0" rtlCol="0" anchor="t">
            <a:spAutoFit/>
          </a:bodyPr>
          <a:lstStyle/>
          <a:p>
            <a:pPr algn="ctr">
              <a:lnSpc>
                <a:spcPts val="5092"/>
              </a:lnSpc>
              <a:spcBef>
                <a:spcPct val="0"/>
              </a:spcBef>
            </a:pPr>
            <a:r>
              <a:rPr lang="en-US" sz="3637">
                <a:solidFill>
                  <a:srgbClr val="000000"/>
                </a:solidFill>
                <a:latin typeface="Montserrat"/>
                <a:ea typeface="Montserrat"/>
                <a:cs typeface="Montserrat"/>
                <a:sym typeface="Montserrat"/>
              </a:rPr>
              <a:t>Research Question 1</a:t>
            </a:r>
          </a:p>
        </p:txBody>
      </p:sp>
      <p:sp>
        <p:nvSpPr>
          <p:cNvPr id="4" name="TextBox 4"/>
          <p:cNvSpPr txBox="1"/>
          <p:nvPr/>
        </p:nvSpPr>
        <p:spPr>
          <a:xfrm>
            <a:off x="610867" y="1739143"/>
            <a:ext cx="17290666" cy="6096874"/>
          </a:xfrm>
          <a:prstGeom prst="rect">
            <a:avLst/>
          </a:prstGeom>
        </p:spPr>
        <p:txBody>
          <a:bodyPr lIns="0" tIns="0" rIns="0" bIns="0" rtlCol="0" anchor="t">
            <a:spAutoFit/>
          </a:bodyPr>
          <a:lstStyle/>
          <a:p>
            <a:pPr algn="l">
              <a:lnSpc>
                <a:spcPts val="5403"/>
              </a:lnSpc>
            </a:pPr>
            <a:r>
              <a:rPr lang="en-US" sz="3859">
                <a:solidFill>
                  <a:srgbClr val="000000"/>
                </a:solidFill>
                <a:latin typeface="Montserrat"/>
                <a:ea typeface="Montserrat"/>
                <a:cs typeface="Montserrat"/>
                <a:sym typeface="Montserrat"/>
              </a:rPr>
              <a:t> </a:t>
            </a:r>
            <a:r>
              <a:rPr lang="en-US" sz="3859" b="1">
                <a:solidFill>
                  <a:srgbClr val="000000"/>
                </a:solidFill>
                <a:latin typeface="Montserrat Bold"/>
                <a:ea typeface="Montserrat Bold"/>
                <a:cs typeface="Montserrat Bold"/>
                <a:sym typeface="Montserrat Bold"/>
              </a:rPr>
              <a:t>Are products from certain factories more likely to be returned, and could a rating-based metric predict which products should undergo additional quality control? </a:t>
            </a:r>
          </a:p>
          <a:p>
            <a:pPr algn="l">
              <a:lnSpc>
                <a:spcPts val="5403"/>
              </a:lnSpc>
            </a:pPr>
            <a:endParaRPr lang="en-US" sz="3859" b="1">
              <a:solidFill>
                <a:srgbClr val="000000"/>
              </a:solidFill>
              <a:latin typeface="Montserrat Bold"/>
              <a:ea typeface="Montserrat Bold"/>
              <a:cs typeface="Montserrat Bold"/>
              <a:sym typeface="Montserrat Bold"/>
            </a:endParaRPr>
          </a:p>
          <a:p>
            <a:pPr algn="l">
              <a:lnSpc>
                <a:spcPts val="5403"/>
              </a:lnSpc>
              <a:spcBef>
                <a:spcPct val="0"/>
              </a:spcBef>
            </a:pPr>
            <a:r>
              <a:rPr lang="en-US" sz="3859">
                <a:solidFill>
                  <a:srgbClr val="000000"/>
                </a:solidFill>
                <a:latin typeface="Montserrat"/>
                <a:ea typeface="Montserrat"/>
                <a:cs typeface="Montserrat"/>
                <a:sym typeface="Montserrat"/>
              </a:rPr>
              <a:t>Returns can indicate potential quality control issues, which can vary between factories due to production practices or materials used. We aim to determine if specific factories are linked to higher return rates and propose a predictive quality control measure based on existing product or production characteristics.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2749336"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 Methods and Models</a:t>
            </a:r>
          </a:p>
        </p:txBody>
      </p:sp>
      <p:sp>
        <p:nvSpPr>
          <p:cNvPr id="4" name="TextBox 4"/>
          <p:cNvSpPr txBox="1"/>
          <p:nvPr/>
        </p:nvSpPr>
        <p:spPr>
          <a:xfrm>
            <a:off x="216988" y="1669598"/>
            <a:ext cx="17583431" cy="8594593"/>
          </a:xfrm>
          <a:prstGeom prst="rect">
            <a:avLst/>
          </a:prstGeom>
        </p:spPr>
        <p:txBody>
          <a:bodyPr lIns="0" tIns="0" rIns="0" bIns="0" rtlCol="0" anchor="t">
            <a:spAutoFit/>
          </a:bodyPr>
          <a:lstStyle/>
          <a:p>
            <a:pPr algn="l">
              <a:lnSpc>
                <a:spcPts val="2653"/>
              </a:lnSpc>
            </a:pPr>
            <a:r>
              <a:rPr lang="en-US" sz="1895" b="1">
                <a:solidFill>
                  <a:srgbClr val="000000"/>
                </a:solidFill>
                <a:latin typeface="Montserrat Bold"/>
                <a:ea typeface="Montserrat Bold"/>
                <a:cs typeface="Montserrat Bold"/>
                <a:sym typeface="Montserrat Bold"/>
              </a:rPr>
              <a:t>Methods Used: Exploratory Data Analysis</a:t>
            </a:r>
          </a:p>
          <a:p>
            <a:pPr algn="l">
              <a:lnSpc>
                <a:spcPts val="2653"/>
              </a:lnSpc>
            </a:pPr>
            <a:r>
              <a:rPr lang="en-US" sz="1895" b="1">
                <a:solidFill>
                  <a:srgbClr val="000000"/>
                </a:solidFill>
                <a:latin typeface="Montserrat Bold"/>
                <a:ea typeface="Montserrat Bold"/>
                <a:cs typeface="Montserrat Bold"/>
                <a:sym typeface="Montserrat Bold"/>
              </a:rPr>
              <a:t>Models used: Logistic Regression</a:t>
            </a:r>
          </a:p>
          <a:p>
            <a:pPr algn="l">
              <a:lnSpc>
                <a:spcPts val="2653"/>
              </a:lnSpc>
            </a:pPr>
            <a:endParaRPr lang="en-US" sz="1895" b="1">
              <a:solidFill>
                <a:srgbClr val="000000"/>
              </a:solidFill>
              <a:latin typeface="Montserrat Bold"/>
              <a:ea typeface="Montserrat Bold"/>
              <a:cs typeface="Montserrat Bold"/>
              <a:sym typeface="Montserrat Bold"/>
            </a:endParaRPr>
          </a:p>
          <a:p>
            <a:pPr algn="l">
              <a:lnSpc>
                <a:spcPts val="2653"/>
              </a:lnSpc>
            </a:pPr>
            <a:r>
              <a:rPr lang="en-US" sz="1895" b="1">
                <a:solidFill>
                  <a:srgbClr val="000000"/>
                </a:solidFill>
                <a:latin typeface="Montserrat Bold"/>
                <a:ea typeface="Montserrat Bold"/>
                <a:cs typeface="Montserrat Bold"/>
                <a:sym typeface="Montserrat Bold"/>
              </a:rPr>
              <a:t>Key Steps involved: </a:t>
            </a:r>
          </a:p>
          <a:p>
            <a:pPr algn="l">
              <a:lnSpc>
                <a:spcPts val="2653"/>
              </a:lnSpc>
            </a:pPr>
            <a:endParaRPr lang="en-US" sz="1895" b="1">
              <a:solidFill>
                <a:srgbClr val="000000"/>
              </a:solidFill>
              <a:latin typeface="Montserrat Bold"/>
              <a:ea typeface="Montserrat Bold"/>
              <a:cs typeface="Montserrat Bold"/>
              <a:sym typeface="Montserrat Bold"/>
            </a:endParaRPr>
          </a:p>
          <a:p>
            <a:pPr algn="l">
              <a:lnSpc>
                <a:spcPts val="2653"/>
              </a:lnSpc>
            </a:pPr>
            <a:r>
              <a:rPr lang="en-US" sz="1895">
                <a:solidFill>
                  <a:srgbClr val="000000"/>
                </a:solidFill>
                <a:latin typeface="Montserrat"/>
                <a:ea typeface="Montserrat"/>
                <a:cs typeface="Montserrat"/>
                <a:sym typeface="Montserrat"/>
              </a:rPr>
              <a:t>1) Installed necessary packages and loaded the cleaned datasets ( (log_data, warehouse_costs, prod_costs, products )</a:t>
            </a:r>
          </a:p>
          <a:p>
            <a:pPr algn="l">
              <a:lnSpc>
                <a:spcPts val="2653"/>
              </a:lnSpc>
            </a:pPr>
            <a:r>
              <a:rPr lang="en-US" sz="1895">
                <a:solidFill>
                  <a:srgbClr val="000000"/>
                </a:solidFill>
                <a:latin typeface="Montserrat"/>
                <a:ea typeface="Montserrat"/>
                <a:cs typeface="Montserrat"/>
                <a:sym typeface="Montserrat"/>
              </a:rPr>
              <a:t>2) Merged the datasets using inner joins on common keys, such as Product_ID, Source_Factory, and Dest_Warehouse, to create a single, unified dataset for analysis. </a:t>
            </a:r>
          </a:p>
          <a:p>
            <a:pPr algn="l">
              <a:lnSpc>
                <a:spcPts val="2653"/>
              </a:lnSpc>
            </a:pPr>
            <a:r>
              <a:rPr lang="en-US" sz="1895">
                <a:solidFill>
                  <a:srgbClr val="000000"/>
                </a:solidFill>
                <a:latin typeface="Montserrat"/>
                <a:ea typeface="Montserrat"/>
                <a:cs typeface="Montserrat"/>
                <a:sym typeface="Montserrat"/>
              </a:rPr>
              <a:t>3) Created new features:</a:t>
            </a:r>
          </a:p>
          <a:p>
            <a:pPr marL="409171" lvl="1" indent="-204586" algn="l">
              <a:lnSpc>
                <a:spcPts val="2653"/>
              </a:lnSpc>
              <a:buFont typeface="Arial"/>
              <a:buChar char="•"/>
            </a:pPr>
            <a:r>
              <a:rPr lang="en-US" sz="1895">
                <a:solidFill>
                  <a:srgbClr val="000000"/>
                </a:solidFill>
                <a:latin typeface="Montserrat"/>
                <a:ea typeface="Montserrat"/>
                <a:cs typeface="Montserrat"/>
                <a:sym typeface="Montserrat"/>
              </a:rPr>
              <a:t>Return_Rate: The percentage of returned products compared to the sold products.</a:t>
            </a:r>
          </a:p>
          <a:p>
            <a:pPr marL="409171" lvl="1" indent="-204586" algn="l">
              <a:lnSpc>
                <a:spcPts val="2653"/>
              </a:lnSpc>
              <a:buFont typeface="Arial"/>
              <a:buChar char="•"/>
            </a:pPr>
            <a:r>
              <a:rPr lang="en-US" sz="1895">
                <a:solidFill>
                  <a:srgbClr val="000000"/>
                </a:solidFill>
                <a:latin typeface="Montserrat"/>
                <a:ea typeface="Montserrat"/>
                <a:cs typeface="Montserrat"/>
                <a:sym typeface="Montserrat"/>
              </a:rPr>
              <a:t>Profit_Margin: The profit made on each product, calculated only for positive margins.</a:t>
            </a:r>
          </a:p>
          <a:p>
            <a:pPr marL="409171" lvl="1" indent="-204586" algn="l">
              <a:lnSpc>
                <a:spcPts val="2653"/>
              </a:lnSpc>
              <a:buFont typeface="Arial"/>
              <a:buChar char="•"/>
            </a:pPr>
            <a:r>
              <a:rPr lang="en-US" sz="1895">
                <a:solidFill>
                  <a:srgbClr val="000000"/>
                </a:solidFill>
                <a:latin typeface="Montserrat"/>
                <a:ea typeface="Montserrat"/>
                <a:cs typeface="Montserrat"/>
                <a:sym typeface="Montserrat"/>
              </a:rPr>
              <a:t>Shipping_Delay: The delay in shipping time.</a:t>
            </a:r>
          </a:p>
          <a:p>
            <a:pPr algn="l">
              <a:lnSpc>
                <a:spcPts val="2653"/>
              </a:lnSpc>
            </a:pPr>
            <a:r>
              <a:rPr lang="en-US" sz="1895">
                <a:solidFill>
                  <a:srgbClr val="000000"/>
                </a:solidFill>
                <a:latin typeface="Montserrat"/>
                <a:ea typeface="Montserrat"/>
                <a:cs typeface="Montserrat"/>
                <a:sym typeface="Montserrat"/>
              </a:rPr>
              <a:t>4) Created a binary variable, High_Return_Rate, where a value of 1 indicates a return rate above 7%. This will act as the dependent variable for the logistic regression model.</a:t>
            </a:r>
          </a:p>
          <a:p>
            <a:pPr algn="l">
              <a:lnSpc>
                <a:spcPts val="2653"/>
              </a:lnSpc>
            </a:pPr>
            <a:r>
              <a:rPr lang="en-US" sz="1895">
                <a:solidFill>
                  <a:srgbClr val="000000"/>
                </a:solidFill>
                <a:latin typeface="Montserrat"/>
                <a:ea typeface="Montserrat"/>
                <a:cs typeface="Montserrat"/>
                <a:sym typeface="Montserrat"/>
              </a:rPr>
              <a:t>5) Selected key numerical variables, such as Return_Rate, Shipping_Delay, and Profit_Margin, to compute a correlation matrix.</a:t>
            </a:r>
          </a:p>
          <a:p>
            <a:pPr marL="409171" lvl="1" indent="-204586" algn="l">
              <a:lnSpc>
                <a:spcPts val="2653"/>
              </a:lnSpc>
              <a:buFont typeface="Arial"/>
              <a:buChar char="•"/>
            </a:pPr>
            <a:r>
              <a:rPr lang="en-US" sz="1895">
                <a:solidFill>
                  <a:srgbClr val="000000"/>
                </a:solidFill>
                <a:latin typeface="Montserrat"/>
                <a:ea typeface="Montserrat"/>
                <a:cs typeface="Montserrat"/>
                <a:sym typeface="Montserrat"/>
              </a:rPr>
              <a:t>Visualized the correlations using the corrplot package to identify relationships between variables.</a:t>
            </a:r>
          </a:p>
          <a:p>
            <a:pPr algn="l">
              <a:lnSpc>
                <a:spcPts val="2653"/>
              </a:lnSpc>
            </a:pPr>
            <a:r>
              <a:rPr lang="en-US" sz="1895">
                <a:solidFill>
                  <a:srgbClr val="000000"/>
                </a:solidFill>
                <a:latin typeface="Montserrat"/>
                <a:ea typeface="Montserrat"/>
                <a:cs typeface="Montserrat"/>
                <a:sym typeface="Montserrat"/>
              </a:rPr>
              <a:t>6) Used logistic regression to predict High_Return_Rate using predictors like Shipping_Delay, Selling_Price, Avg_Batch_Rating, and Profit_Margin.</a:t>
            </a:r>
          </a:p>
          <a:p>
            <a:pPr marL="409171" lvl="1" indent="-204586" algn="l">
              <a:lnSpc>
                <a:spcPts val="2653"/>
              </a:lnSpc>
              <a:buFont typeface="Arial"/>
              <a:buChar char="•"/>
            </a:pPr>
            <a:r>
              <a:rPr lang="en-US" sz="1895">
                <a:solidFill>
                  <a:srgbClr val="000000"/>
                </a:solidFill>
                <a:latin typeface="Montserrat"/>
                <a:ea typeface="Montserrat"/>
                <a:cs typeface="Montserrat"/>
                <a:sym typeface="Montserrat"/>
              </a:rPr>
              <a:t>Checked the model summary to analyze the coefficients and their significance.</a:t>
            </a:r>
          </a:p>
          <a:p>
            <a:pPr algn="l">
              <a:lnSpc>
                <a:spcPts val="2653"/>
              </a:lnSpc>
            </a:pPr>
            <a:r>
              <a:rPr lang="en-US" sz="1895">
                <a:solidFill>
                  <a:srgbClr val="000000"/>
                </a:solidFill>
                <a:latin typeface="Montserrat"/>
                <a:ea typeface="Montserrat"/>
                <a:cs typeface="Montserrat"/>
                <a:sym typeface="Montserrat"/>
              </a:rPr>
              <a:t>7) Calculated Variance Inflation Factor (VIF) to detect multicollinearity among predictors. A VIF below 8 indicates no significant multicollinearity issues.</a:t>
            </a:r>
          </a:p>
          <a:p>
            <a:pPr algn="l">
              <a:lnSpc>
                <a:spcPts val="2653"/>
              </a:lnSpc>
            </a:pPr>
            <a:r>
              <a:rPr lang="en-US" sz="1895">
                <a:solidFill>
                  <a:srgbClr val="000000"/>
                </a:solidFill>
                <a:latin typeface="Montserrat"/>
                <a:ea typeface="Montserrat"/>
                <a:cs typeface="Montserrat"/>
                <a:sym typeface="Montserrat"/>
              </a:rPr>
              <a:t>8) Predicted probabilities and classified instances with a probability threshold of 0.5.</a:t>
            </a:r>
          </a:p>
          <a:p>
            <a:pPr algn="l">
              <a:lnSpc>
                <a:spcPts val="2653"/>
              </a:lnSpc>
            </a:pPr>
            <a:r>
              <a:rPr lang="en-US" sz="1895">
                <a:solidFill>
                  <a:srgbClr val="000000"/>
                </a:solidFill>
                <a:latin typeface="Montserrat"/>
                <a:ea typeface="Montserrat"/>
                <a:cs typeface="Montserrat"/>
                <a:sym typeface="Montserrat"/>
              </a:rPr>
              <a:t>9) Evaluated the model using a confusion matrix and calculated its overall accuracy.</a:t>
            </a:r>
          </a:p>
          <a:p>
            <a:pPr algn="l">
              <a:lnSpc>
                <a:spcPts val="2653"/>
              </a:lnSpc>
            </a:pPr>
            <a:r>
              <a:rPr lang="en-US" sz="1895">
                <a:solidFill>
                  <a:srgbClr val="000000"/>
                </a:solidFill>
                <a:latin typeface="Montserrat"/>
                <a:ea typeface="Montserrat"/>
                <a:cs typeface="Montserrat"/>
                <a:sym typeface="Montserrat"/>
              </a:rPr>
              <a:t>10) Highlighted the predictors with a p-value below 0.05, indicating their statistical significance in influencing the return rate which may help in future analysis using more advanced models like the Random Forrest Model etc.</a:t>
            </a:r>
          </a:p>
          <a:p>
            <a:pPr algn="l">
              <a:lnSpc>
                <a:spcPts val="2653"/>
              </a:lnSpc>
            </a:pPr>
            <a:endParaRPr lang="en-US" sz="1895">
              <a:solidFill>
                <a:srgbClr val="000000"/>
              </a:solidFill>
              <a:latin typeface="Montserrat"/>
              <a:ea typeface="Montserrat"/>
              <a:cs typeface="Montserrat"/>
              <a:sym typeface="Montserrat"/>
            </a:endParaRPr>
          </a:p>
          <a:p>
            <a:pPr algn="l">
              <a:lnSpc>
                <a:spcPts val="2653"/>
              </a:lnSpc>
              <a:spcBef>
                <a:spcPct val="0"/>
              </a:spcBef>
            </a:pPr>
            <a:endParaRPr lang="en-US" sz="1895">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1732768"/>
            <a:ext cx="17773650" cy="7623230"/>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 </a:t>
            </a:r>
          </a:p>
          <a:p>
            <a:pPr marL="782169" lvl="1" indent="-391084" algn="l">
              <a:lnSpc>
                <a:spcPts val="5071"/>
              </a:lnSpc>
              <a:buFont typeface="Arial"/>
              <a:buChar char="•"/>
            </a:pPr>
            <a:r>
              <a:rPr lang="en-US" sz="3622" b="1">
                <a:solidFill>
                  <a:srgbClr val="000000"/>
                </a:solidFill>
                <a:latin typeface="Montserrat Bold"/>
                <a:ea typeface="Montserrat Bold"/>
                <a:cs typeface="Montserrat Bold"/>
                <a:sym typeface="Montserrat Bold"/>
              </a:rPr>
              <a:t>Correlation Analysis:</a:t>
            </a:r>
            <a:r>
              <a:rPr lang="en-US" sz="3622">
                <a:solidFill>
                  <a:srgbClr val="000000"/>
                </a:solidFill>
                <a:latin typeface="Montserrat"/>
                <a:ea typeface="Montserrat"/>
                <a:cs typeface="Montserrat"/>
                <a:sym typeface="Montserrat"/>
              </a:rPr>
              <a:t> Checked the strength of relationships between predictor variables and return rates.</a:t>
            </a:r>
          </a:p>
          <a:p>
            <a:pPr marL="782169" lvl="1" indent="-391084" algn="l">
              <a:lnSpc>
                <a:spcPts val="5071"/>
              </a:lnSpc>
              <a:buFont typeface="Arial"/>
              <a:buChar char="•"/>
            </a:pPr>
            <a:r>
              <a:rPr lang="en-US" sz="3622" b="1">
                <a:solidFill>
                  <a:srgbClr val="000000"/>
                </a:solidFill>
                <a:latin typeface="Montserrat Bold"/>
                <a:ea typeface="Montserrat Bold"/>
                <a:cs typeface="Montserrat Bold"/>
                <a:sym typeface="Montserrat Bold"/>
              </a:rPr>
              <a:t>Significance Testing:</a:t>
            </a:r>
            <a:r>
              <a:rPr lang="en-US" sz="3622">
                <a:solidFill>
                  <a:srgbClr val="000000"/>
                </a:solidFill>
                <a:latin typeface="Montserrat"/>
                <a:ea typeface="Montserrat"/>
                <a:cs typeface="Montserrat"/>
                <a:sym typeface="Montserrat"/>
              </a:rPr>
              <a:t> Evaluated the p-values of coefficients to determine their statistical significance after applying the GLM function with family = Binomial and analyzed the summary of the model</a:t>
            </a:r>
          </a:p>
          <a:p>
            <a:pPr marL="782169" lvl="1" indent="-391084" algn="l">
              <a:lnSpc>
                <a:spcPts val="5071"/>
              </a:lnSpc>
              <a:buFont typeface="Arial"/>
              <a:buChar char="•"/>
            </a:pPr>
            <a:r>
              <a:rPr lang="en-US" sz="3622" b="1">
                <a:solidFill>
                  <a:srgbClr val="000000"/>
                </a:solidFill>
                <a:latin typeface="Montserrat Bold"/>
                <a:ea typeface="Montserrat Bold"/>
                <a:cs typeface="Montserrat Bold"/>
                <a:sym typeface="Montserrat Bold"/>
              </a:rPr>
              <a:t>Variance Inflation Factor (VIF):</a:t>
            </a:r>
            <a:r>
              <a:rPr lang="en-US" sz="3622">
                <a:solidFill>
                  <a:srgbClr val="000000"/>
                </a:solidFill>
                <a:latin typeface="Montserrat"/>
                <a:ea typeface="Montserrat"/>
                <a:cs typeface="Montserrat"/>
                <a:sym typeface="Montserrat"/>
              </a:rPr>
              <a:t> Assessed multicollinearity among independent variables.</a:t>
            </a:r>
          </a:p>
          <a:p>
            <a:pPr marL="782169" lvl="1" indent="-391084" algn="l">
              <a:lnSpc>
                <a:spcPts val="5071"/>
              </a:lnSpc>
              <a:buFont typeface="Arial"/>
              <a:buChar char="•"/>
            </a:pPr>
            <a:r>
              <a:rPr lang="en-US" sz="3622" b="1">
                <a:solidFill>
                  <a:srgbClr val="000000"/>
                </a:solidFill>
                <a:latin typeface="Montserrat Bold"/>
                <a:ea typeface="Montserrat Bold"/>
                <a:cs typeface="Montserrat Bold"/>
                <a:sym typeface="Montserrat Bold"/>
              </a:rPr>
              <a:t>Confusion Matrix:</a:t>
            </a:r>
            <a:r>
              <a:rPr lang="en-US" sz="3622">
                <a:solidFill>
                  <a:srgbClr val="000000"/>
                </a:solidFill>
                <a:latin typeface="Montserrat"/>
                <a:ea typeface="Montserrat"/>
                <a:cs typeface="Montserrat"/>
                <a:sym typeface="Montserrat"/>
              </a:rPr>
              <a:t> Analyzed the model's classification performance by comparing actual vs. predicted outcomes.</a:t>
            </a:r>
          </a:p>
          <a:p>
            <a:pPr marL="782169" lvl="1" indent="-391084" algn="l">
              <a:lnSpc>
                <a:spcPts val="5071"/>
              </a:lnSpc>
              <a:buFont typeface="Arial"/>
              <a:buChar char="•"/>
            </a:pPr>
            <a:r>
              <a:rPr lang="en-US" sz="3622" b="1">
                <a:solidFill>
                  <a:srgbClr val="000000"/>
                </a:solidFill>
                <a:latin typeface="Montserrat Bold"/>
                <a:ea typeface="Montserrat Bold"/>
                <a:cs typeface="Montserrat Bold"/>
                <a:sym typeface="Montserrat Bold"/>
              </a:rPr>
              <a:t>Model Accuracy:</a:t>
            </a:r>
            <a:r>
              <a:rPr lang="en-US" sz="3622">
                <a:solidFill>
                  <a:srgbClr val="000000"/>
                </a:solidFill>
                <a:latin typeface="Montserrat"/>
                <a:ea typeface="Montserrat"/>
                <a:cs typeface="Montserrat"/>
                <a:sym typeface="Montserrat"/>
              </a:rPr>
              <a:t> Calculated the percentage of correctly predicted classifications to assess overall performance.</a:t>
            </a:r>
          </a:p>
        </p:txBody>
      </p:sp>
      <p:sp>
        <p:nvSpPr>
          <p:cNvPr id="3" name="AutoShape 3"/>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2749336"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 Methods and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103278"/>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211090" y="1322353"/>
            <a:ext cx="10256474" cy="7935947"/>
          </a:xfrm>
          <a:custGeom>
            <a:avLst/>
            <a:gdLst/>
            <a:ahLst/>
            <a:cxnLst/>
            <a:rect l="l" t="t" r="r" b="b"/>
            <a:pathLst>
              <a:path w="10256474" h="7935947">
                <a:moveTo>
                  <a:pt x="0" y="0"/>
                </a:moveTo>
                <a:lnTo>
                  <a:pt x="10256474" y="0"/>
                </a:lnTo>
                <a:lnTo>
                  <a:pt x="10256474" y="7935947"/>
                </a:lnTo>
                <a:lnTo>
                  <a:pt x="0" y="7935947"/>
                </a:lnTo>
                <a:lnTo>
                  <a:pt x="0" y="0"/>
                </a:lnTo>
                <a:close/>
              </a:path>
            </a:pathLst>
          </a:custGeom>
          <a:blipFill>
            <a:blip r:embed="rId2"/>
            <a:stretch>
              <a:fillRect/>
            </a:stretch>
          </a:blipFill>
          <a:ln w="28575" cap="sq">
            <a:solidFill>
              <a:srgbClr val="000000"/>
            </a:solidFill>
            <a:prstDash val="solid"/>
            <a:miter/>
          </a:ln>
        </p:spPr>
        <p:txBody>
          <a:bodyPr/>
          <a:lstStyle/>
          <a:p>
            <a:endParaRPr lang="en-US"/>
          </a:p>
        </p:txBody>
      </p:sp>
      <p:sp>
        <p:nvSpPr>
          <p:cNvPr id="4" name="Freeform 4"/>
          <p:cNvSpPr/>
          <p:nvPr/>
        </p:nvSpPr>
        <p:spPr>
          <a:xfrm>
            <a:off x="10697037" y="1400275"/>
            <a:ext cx="7590963" cy="7002664"/>
          </a:xfrm>
          <a:custGeom>
            <a:avLst/>
            <a:gdLst/>
            <a:ahLst/>
            <a:cxnLst/>
            <a:rect l="l" t="t" r="r" b="b"/>
            <a:pathLst>
              <a:path w="7590963" h="7002664">
                <a:moveTo>
                  <a:pt x="0" y="0"/>
                </a:moveTo>
                <a:lnTo>
                  <a:pt x="7590963" y="0"/>
                </a:lnTo>
                <a:lnTo>
                  <a:pt x="7590963" y="7002663"/>
                </a:lnTo>
                <a:lnTo>
                  <a:pt x="0" y="7002663"/>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5" name="TextBox 5"/>
          <p:cNvSpPr txBox="1"/>
          <p:nvPr/>
        </p:nvSpPr>
        <p:spPr>
          <a:xfrm>
            <a:off x="4626012" y="343211"/>
            <a:ext cx="8155335" cy="53784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Montserrat"/>
                <a:ea typeface="Montserrat"/>
                <a:cs typeface="Montserrat"/>
                <a:sym typeface="Montserrat"/>
              </a:rPr>
              <a:t>Research Question 1 - Code Screenshots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2060" y="1161251"/>
            <a:ext cx="8092749" cy="5057968"/>
          </a:xfrm>
          <a:custGeom>
            <a:avLst/>
            <a:gdLst/>
            <a:ahLst/>
            <a:cxnLst/>
            <a:rect l="l" t="t" r="r" b="b"/>
            <a:pathLst>
              <a:path w="8092749" h="5057968">
                <a:moveTo>
                  <a:pt x="0" y="0"/>
                </a:moveTo>
                <a:lnTo>
                  <a:pt x="8092749" y="0"/>
                </a:lnTo>
                <a:lnTo>
                  <a:pt x="8092749" y="5057968"/>
                </a:lnTo>
                <a:lnTo>
                  <a:pt x="0" y="5057968"/>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3" name="AutoShape 3"/>
          <p:cNvSpPr/>
          <p:nvPr/>
        </p:nvSpPr>
        <p:spPr>
          <a:xfrm>
            <a:off x="0" y="1103278"/>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4" name="Freeform 4"/>
          <p:cNvSpPr/>
          <p:nvPr/>
        </p:nvSpPr>
        <p:spPr>
          <a:xfrm>
            <a:off x="10127779" y="1161251"/>
            <a:ext cx="7230931" cy="9102789"/>
          </a:xfrm>
          <a:custGeom>
            <a:avLst/>
            <a:gdLst/>
            <a:ahLst/>
            <a:cxnLst/>
            <a:rect l="l" t="t" r="r" b="b"/>
            <a:pathLst>
              <a:path w="7230931" h="9102789">
                <a:moveTo>
                  <a:pt x="0" y="0"/>
                </a:moveTo>
                <a:lnTo>
                  <a:pt x="7230931" y="0"/>
                </a:lnTo>
                <a:lnTo>
                  <a:pt x="7230931" y="9102789"/>
                </a:lnTo>
                <a:lnTo>
                  <a:pt x="0" y="9102789"/>
                </a:lnTo>
                <a:lnTo>
                  <a:pt x="0" y="0"/>
                </a:lnTo>
                <a:close/>
              </a:path>
            </a:pathLst>
          </a:custGeom>
          <a:blipFill>
            <a:blip r:embed="rId4"/>
            <a:stretch>
              <a:fillRect r="-3856"/>
            </a:stretch>
          </a:blipFill>
          <a:ln w="28575" cap="sq">
            <a:solidFill>
              <a:srgbClr val="000000"/>
            </a:solidFill>
            <a:prstDash val="solid"/>
            <a:miter/>
          </a:ln>
        </p:spPr>
        <p:txBody>
          <a:bodyPr/>
          <a:lstStyle/>
          <a:p>
            <a:endParaRPr lang="en-US"/>
          </a:p>
        </p:txBody>
      </p:sp>
      <p:sp>
        <p:nvSpPr>
          <p:cNvPr id="5" name="Freeform 5"/>
          <p:cNvSpPr/>
          <p:nvPr/>
        </p:nvSpPr>
        <p:spPr>
          <a:xfrm>
            <a:off x="1351602" y="6274306"/>
            <a:ext cx="7452729" cy="3931762"/>
          </a:xfrm>
          <a:custGeom>
            <a:avLst/>
            <a:gdLst/>
            <a:ahLst/>
            <a:cxnLst/>
            <a:rect l="l" t="t" r="r" b="b"/>
            <a:pathLst>
              <a:path w="7452729" h="3931762">
                <a:moveTo>
                  <a:pt x="0" y="0"/>
                </a:moveTo>
                <a:lnTo>
                  <a:pt x="7452729" y="0"/>
                </a:lnTo>
                <a:lnTo>
                  <a:pt x="7452729" y="3931762"/>
                </a:lnTo>
                <a:lnTo>
                  <a:pt x="0" y="3931762"/>
                </a:lnTo>
                <a:lnTo>
                  <a:pt x="0" y="0"/>
                </a:lnTo>
                <a:close/>
              </a:path>
            </a:pathLst>
          </a:custGeom>
          <a:blipFill>
            <a:blip r:embed="rId5"/>
            <a:stretch>
              <a:fillRect r="-4726"/>
            </a:stretch>
          </a:blipFill>
          <a:ln w="28575" cap="sq">
            <a:solidFill>
              <a:srgbClr val="000000"/>
            </a:solidFill>
            <a:prstDash val="solid"/>
            <a:miter/>
          </a:ln>
        </p:spPr>
        <p:txBody>
          <a:bodyPr/>
          <a:lstStyle/>
          <a:p>
            <a:endParaRPr lang="en-US"/>
          </a:p>
        </p:txBody>
      </p:sp>
      <p:sp>
        <p:nvSpPr>
          <p:cNvPr id="6" name="TextBox 6"/>
          <p:cNvSpPr txBox="1"/>
          <p:nvPr/>
        </p:nvSpPr>
        <p:spPr>
          <a:xfrm>
            <a:off x="4626012" y="343211"/>
            <a:ext cx="8155335" cy="53784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Montserrat"/>
                <a:ea typeface="Montserrat"/>
                <a:cs typeface="Montserrat"/>
                <a:sym typeface="Montserrat"/>
              </a:rPr>
              <a:t>Research Question 1 - Code Screenshots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0918" y="1458504"/>
            <a:ext cx="17617741" cy="5016361"/>
          </a:xfrm>
          <a:prstGeom prst="rect">
            <a:avLst/>
          </a:prstGeom>
        </p:spPr>
        <p:txBody>
          <a:bodyPr lIns="0" tIns="0" rIns="0" bIns="0" rtlCol="0" anchor="t">
            <a:spAutoFit/>
          </a:bodyPr>
          <a:lstStyle/>
          <a:p>
            <a:pPr algn="l">
              <a:lnSpc>
                <a:spcPts val="3332"/>
              </a:lnSpc>
              <a:spcBef>
                <a:spcPct val="0"/>
              </a:spcBef>
            </a:pPr>
            <a:endParaRPr/>
          </a:p>
          <a:p>
            <a:pPr algn="l">
              <a:lnSpc>
                <a:spcPts val="3332"/>
              </a:lnSpc>
              <a:spcBef>
                <a:spcPct val="0"/>
              </a:spcBef>
            </a:pPr>
            <a:endParaRPr/>
          </a:p>
          <a:p>
            <a:pPr algn="l">
              <a:lnSpc>
                <a:spcPts val="3332"/>
              </a:lnSpc>
              <a:spcBef>
                <a:spcPct val="0"/>
              </a:spcBef>
            </a:pPr>
            <a:r>
              <a:rPr lang="en-US" sz="2380" b="1">
                <a:solidFill>
                  <a:srgbClr val="000000"/>
                </a:solidFill>
                <a:latin typeface="Montserrat Bold"/>
                <a:ea typeface="Montserrat Bold"/>
                <a:cs typeface="Montserrat Bold"/>
                <a:sym typeface="Montserrat Bold"/>
              </a:rPr>
              <a:t>Key Finding: </a:t>
            </a:r>
          </a:p>
          <a:p>
            <a:pPr marL="513945" lvl="1" indent="-256973" algn="l">
              <a:lnSpc>
                <a:spcPts val="3332"/>
              </a:lnSpc>
              <a:buFont typeface="Arial"/>
              <a:buChar char="•"/>
            </a:pPr>
            <a:r>
              <a:rPr lang="en-US" sz="2380">
                <a:solidFill>
                  <a:srgbClr val="000000"/>
                </a:solidFill>
                <a:latin typeface="Montserrat"/>
                <a:ea typeface="Montserrat"/>
                <a:cs typeface="Montserrat"/>
                <a:sym typeface="Montserrat"/>
              </a:rPr>
              <a:t>Weak correlations between Return_Rate and predictors suggest that other unexamined factors or non-linear relationships might influence return rates.</a:t>
            </a:r>
          </a:p>
          <a:p>
            <a:pPr marL="513945" lvl="1" indent="-256973" algn="l">
              <a:lnSpc>
                <a:spcPts val="3332"/>
              </a:lnSpc>
              <a:buFont typeface="Arial"/>
              <a:buChar char="•"/>
            </a:pPr>
            <a:r>
              <a:rPr lang="en-US" sz="2380">
                <a:solidFill>
                  <a:srgbClr val="000000"/>
                </a:solidFill>
                <a:latin typeface="Montserrat"/>
                <a:ea typeface="Montserrat"/>
                <a:cs typeface="Montserrat"/>
                <a:sym typeface="Montserrat"/>
              </a:rPr>
              <a:t>The confusion matrix shows the model predicts "High Return Rate" frequently, resulting in high true positives but many false positives as well</a:t>
            </a:r>
          </a:p>
          <a:p>
            <a:pPr marL="513945" lvl="1" indent="-256973" algn="l">
              <a:lnSpc>
                <a:spcPts val="3332"/>
              </a:lnSpc>
              <a:buFont typeface="Arial"/>
              <a:buChar char="•"/>
            </a:pPr>
            <a:r>
              <a:rPr lang="en-US" sz="2380">
                <a:solidFill>
                  <a:srgbClr val="000000"/>
                </a:solidFill>
                <a:latin typeface="Montserrat"/>
                <a:ea typeface="Montserrat"/>
                <a:cs typeface="Montserrat"/>
                <a:sym typeface="Montserrat"/>
              </a:rPr>
              <a:t>The model achieved an accuracy of 57.15%, which is slightly better than random guessing but indicates limited predictive power.</a:t>
            </a:r>
          </a:p>
          <a:p>
            <a:pPr algn="l">
              <a:lnSpc>
                <a:spcPts val="3332"/>
              </a:lnSpc>
            </a:pPr>
            <a:endParaRPr lang="en-US" sz="2380">
              <a:solidFill>
                <a:srgbClr val="000000"/>
              </a:solidFill>
              <a:latin typeface="Montserrat"/>
              <a:ea typeface="Montserrat"/>
              <a:cs typeface="Montserrat"/>
              <a:sym typeface="Montserrat"/>
            </a:endParaRPr>
          </a:p>
          <a:p>
            <a:pPr algn="l">
              <a:lnSpc>
                <a:spcPts val="3332"/>
              </a:lnSpc>
            </a:pPr>
            <a:r>
              <a:rPr lang="en-US" sz="2380" b="1">
                <a:solidFill>
                  <a:srgbClr val="000000"/>
                </a:solidFill>
                <a:latin typeface="Montserrat Bold"/>
                <a:ea typeface="Montserrat Bold"/>
                <a:cs typeface="Montserrat Bold"/>
                <a:sym typeface="Montserrat Bold"/>
              </a:rPr>
              <a:t>Conclusion: </a:t>
            </a:r>
            <a:r>
              <a:rPr lang="en-US" sz="2380">
                <a:solidFill>
                  <a:srgbClr val="000000"/>
                </a:solidFill>
                <a:latin typeface="Montserrat"/>
                <a:ea typeface="Montserrat"/>
                <a:cs typeface="Montserrat"/>
                <a:sym typeface="Montserrat"/>
              </a:rPr>
              <a:t>Logistic regression may not be the best fit due to the lack of strong linear relationships and potential violations of model assumptions.</a:t>
            </a:r>
          </a:p>
        </p:txBody>
      </p:sp>
      <p:sp>
        <p:nvSpPr>
          <p:cNvPr id="3" name="TextBox 3"/>
          <p:cNvSpPr txBox="1"/>
          <p:nvPr/>
        </p:nvSpPr>
        <p:spPr>
          <a:xfrm>
            <a:off x="4657042" y="333686"/>
            <a:ext cx="8093273" cy="695014"/>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 Findings</a:t>
            </a:r>
          </a:p>
        </p:txBody>
      </p:sp>
      <p:sp>
        <p:nvSpPr>
          <p:cNvPr id="4" name="AutoShape 4"/>
          <p:cNvSpPr/>
          <p:nvPr/>
        </p:nvSpPr>
        <p:spPr>
          <a:xfrm>
            <a:off x="0" y="1303303"/>
            <a:ext cx="18288000" cy="0"/>
          </a:xfrm>
          <a:prstGeom prst="line">
            <a:avLst/>
          </a:prstGeom>
          <a:ln w="38100"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4" name="TextBox 4"/>
          <p:cNvSpPr txBox="1"/>
          <p:nvPr/>
        </p:nvSpPr>
        <p:spPr>
          <a:xfrm>
            <a:off x="1610850" y="2816386"/>
            <a:ext cx="15066299" cy="1879655"/>
          </a:xfrm>
          <a:prstGeom prst="rect">
            <a:avLst/>
          </a:prstGeom>
        </p:spPr>
        <p:txBody>
          <a:bodyPr lIns="0" tIns="0" rIns="0" bIns="0" rtlCol="0" anchor="t">
            <a:spAutoFit/>
          </a:bodyPr>
          <a:lstStyle/>
          <a:p>
            <a:pPr algn="ctr">
              <a:lnSpc>
                <a:spcPts val="5071"/>
              </a:lnSpc>
              <a:spcBef>
                <a:spcPct val="0"/>
              </a:spcBef>
            </a:pPr>
            <a:r>
              <a:rPr lang="en-US" sz="3622">
                <a:solidFill>
                  <a:srgbClr val="000000"/>
                </a:solidFill>
                <a:latin typeface="Montserrat"/>
                <a:ea typeface="Montserrat"/>
                <a:cs typeface="Montserrat"/>
                <a:sym typeface="Montserrat"/>
              </a:rPr>
              <a:t>What factors contribute to a high risk of product returns, and how effectively can we predict this risk based on metric-rating available in the sales data?</a:t>
            </a:r>
          </a:p>
        </p:txBody>
      </p:sp>
      <p:sp>
        <p:nvSpPr>
          <p:cNvPr id="5" name="TextBox 5"/>
          <p:cNvSpPr txBox="1"/>
          <p:nvPr/>
        </p:nvSpPr>
        <p:spPr>
          <a:xfrm>
            <a:off x="6905997" y="5369934"/>
            <a:ext cx="4476006" cy="1879655"/>
          </a:xfrm>
          <a:prstGeom prst="rect">
            <a:avLst/>
          </a:prstGeom>
        </p:spPr>
        <p:txBody>
          <a:bodyPr lIns="0" tIns="0" rIns="0" bIns="0" rtlCol="0" anchor="t">
            <a:spAutoFit/>
          </a:bodyPr>
          <a:lstStyle/>
          <a:p>
            <a:pPr algn="ctr">
              <a:lnSpc>
                <a:spcPts val="5071"/>
              </a:lnSpc>
            </a:pPr>
            <a:r>
              <a:rPr lang="en-US" sz="3622">
                <a:solidFill>
                  <a:srgbClr val="000000"/>
                </a:solidFill>
                <a:latin typeface="Montserrat"/>
                <a:ea typeface="Montserrat"/>
                <a:cs typeface="Montserrat"/>
                <a:sym typeface="Montserrat"/>
              </a:rPr>
              <a:t>Using </a:t>
            </a:r>
          </a:p>
          <a:p>
            <a:pPr algn="ctr">
              <a:lnSpc>
                <a:spcPts val="5071"/>
              </a:lnSpc>
            </a:pPr>
            <a:endParaRPr lang="en-US" sz="3622">
              <a:solidFill>
                <a:srgbClr val="000000"/>
              </a:solidFill>
              <a:latin typeface="Montserrat"/>
              <a:ea typeface="Montserrat"/>
              <a:cs typeface="Montserrat"/>
              <a:sym typeface="Montserrat"/>
            </a:endParaRPr>
          </a:p>
          <a:p>
            <a:pPr algn="ctr">
              <a:lnSpc>
                <a:spcPts val="5071"/>
              </a:lnSpc>
              <a:spcBef>
                <a:spcPct val="0"/>
              </a:spcBef>
            </a:pPr>
            <a:r>
              <a:rPr lang="en-US" sz="3622">
                <a:solidFill>
                  <a:srgbClr val="000000"/>
                </a:solidFill>
                <a:latin typeface="Montserrat"/>
                <a:ea typeface="Montserrat"/>
                <a:cs typeface="Montserrat"/>
                <a:sym typeface="Montserrat"/>
              </a:rPr>
              <a:t>Logistic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212712" y="2705541"/>
            <a:ext cx="10822563" cy="4875919"/>
          </a:xfrm>
          <a:custGeom>
            <a:avLst/>
            <a:gdLst/>
            <a:ahLst/>
            <a:cxnLst/>
            <a:rect l="l" t="t" r="r" b="b"/>
            <a:pathLst>
              <a:path w="10822563" h="4875919">
                <a:moveTo>
                  <a:pt x="0" y="0"/>
                </a:moveTo>
                <a:lnTo>
                  <a:pt x="10822563" y="0"/>
                </a:lnTo>
                <a:lnTo>
                  <a:pt x="10822563" y="4875918"/>
                </a:lnTo>
                <a:lnTo>
                  <a:pt x="0" y="4875918"/>
                </a:lnTo>
                <a:lnTo>
                  <a:pt x="0" y="0"/>
                </a:lnTo>
                <a:close/>
              </a:path>
            </a:pathLst>
          </a:custGeom>
          <a:blipFill>
            <a:blip r:embed="rId2"/>
            <a:stretch>
              <a:fillRect/>
            </a:stretch>
          </a:blipFill>
        </p:spPr>
        <p:txBody>
          <a:bodyPr/>
          <a:lstStyle/>
          <a:p>
            <a:endParaRPr lang="en-US"/>
          </a:p>
        </p:txBody>
      </p:sp>
      <p:sp>
        <p:nvSpPr>
          <p:cNvPr id="4" name="Freeform 4"/>
          <p:cNvSpPr/>
          <p:nvPr/>
        </p:nvSpPr>
        <p:spPr>
          <a:xfrm>
            <a:off x="666656" y="7581459"/>
            <a:ext cx="9914676" cy="2647009"/>
          </a:xfrm>
          <a:custGeom>
            <a:avLst/>
            <a:gdLst/>
            <a:ahLst/>
            <a:cxnLst/>
            <a:rect l="l" t="t" r="r" b="b"/>
            <a:pathLst>
              <a:path w="9914676" h="2647009">
                <a:moveTo>
                  <a:pt x="0" y="0"/>
                </a:moveTo>
                <a:lnTo>
                  <a:pt x="9914675" y="0"/>
                </a:lnTo>
                <a:lnTo>
                  <a:pt x="9914675" y="2647010"/>
                </a:lnTo>
                <a:lnTo>
                  <a:pt x="0" y="264701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6" name="TextBox 6"/>
          <p:cNvSpPr txBox="1"/>
          <p:nvPr/>
        </p:nvSpPr>
        <p:spPr>
          <a:xfrm>
            <a:off x="-2472039" y="1903684"/>
            <a:ext cx="10822563" cy="603305"/>
          </a:xfrm>
          <a:prstGeom prst="rect">
            <a:avLst/>
          </a:prstGeom>
        </p:spPr>
        <p:txBody>
          <a:bodyPr lIns="0" tIns="0" rIns="0" bIns="0" rtlCol="0" anchor="t">
            <a:spAutoFit/>
          </a:bodyPr>
          <a:lstStyle/>
          <a:p>
            <a:pPr algn="ctr">
              <a:lnSpc>
                <a:spcPts val="5071"/>
              </a:lnSpc>
              <a:spcBef>
                <a:spcPct val="0"/>
              </a:spcBef>
            </a:pPr>
            <a:r>
              <a:rPr lang="en-US" sz="3622">
                <a:solidFill>
                  <a:srgbClr val="000000"/>
                </a:solidFill>
                <a:latin typeface="Montserrat"/>
                <a:ea typeface="Montserrat"/>
                <a:cs typeface="Montserrat"/>
                <a:sym typeface="Montserrat"/>
              </a:rPr>
              <a:t>Data Preparation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396862" y="1738213"/>
            <a:ext cx="10031226" cy="2187426"/>
          </a:xfrm>
          <a:custGeom>
            <a:avLst/>
            <a:gdLst/>
            <a:ahLst/>
            <a:cxnLst/>
            <a:rect l="l" t="t" r="r" b="b"/>
            <a:pathLst>
              <a:path w="10031226" h="2187426">
                <a:moveTo>
                  <a:pt x="0" y="0"/>
                </a:moveTo>
                <a:lnTo>
                  <a:pt x="10031226" y="0"/>
                </a:lnTo>
                <a:lnTo>
                  <a:pt x="10031226" y="2187426"/>
                </a:lnTo>
                <a:lnTo>
                  <a:pt x="0" y="2187426"/>
                </a:lnTo>
                <a:lnTo>
                  <a:pt x="0" y="0"/>
                </a:lnTo>
                <a:close/>
              </a:path>
            </a:pathLst>
          </a:custGeom>
          <a:blipFill>
            <a:blip r:embed="rId2"/>
            <a:stretch>
              <a:fillRect/>
            </a:stretch>
          </a:blipFill>
        </p:spPr>
        <p:txBody>
          <a:bodyPr/>
          <a:lstStyle/>
          <a:p>
            <a:endParaRPr lang="en-US"/>
          </a:p>
        </p:txBody>
      </p:sp>
      <p:sp>
        <p:nvSpPr>
          <p:cNvPr id="4" name="Freeform 4"/>
          <p:cNvSpPr/>
          <p:nvPr/>
        </p:nvSpPr>
        <p:spPr>
          <a:xfrm>
            <a:off x="3219063" y="4630489"/>
            <a:ext cx="11849873" cy="5104061"/>
          </a:xfrm>
          <a:custGeom>
            <a:avLst/>
            <a:gdLst/>
            <a:ahLst/>
            <a:cxnLst/>
            <a:rect l="l" t="t" r="r" b="b"/>
            <a:pathLst>
              <a:path w="11849873" h="5104061">
                <a:moveTo>
                  <a:pt x="0" y="0"/>
                </a:moveTo>
                <a:lnTo>
                  <a:pt x="11849874" y="0"/>
                </a:lnTo>
                <a:lnTo>
                  <a:pt x="11849874" y="5104061"/>
                </a:lnTo>
                <a:lnTo>
                  <a:pt x="0" y="510406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6" name="TextBox 6"/>
          <p:cNvSpPr txBox="1"/>
          <p:nvPr/>
        </p:nvSpPr>
        <p:spPr>
          <a:xfrm>
            <a:off x="438752" y="1681063"/>
            <a:ext cx="3355330" cy="603305"/>
          </a:xfrm>
          <a:prstGeom prst="rect">
            <a:avLst/>
          </a:prstGeom>
        </p:spPr>
        <p:txBody>
          <a:bodyPr lIns="0" tIns="0" rIns="0" bIns="0" rtlCol="0" anchor="t">
            <a:spAutoFit/>
          </a:bodyPr>
          <a:lstStyle/>
          <a:p>
            <a:pPr algn="ctr">
              <a:lnSpc>
                <a:spcPts val="5071"/>
              </a:lnSpc>
              <a:spcBef>
                <a:spcPct val="0"/>
              </a:spcBef>
            </a:pPr>
            <a:r>
              <a:rPr lang="en-US" sz="3622">
                <a:solidFill>
                  <a:srgbClr val="000000"/>
                </a:solidFill>
                <a:latin typeface="Montserrat"/>
                <a:ea typeface="Montserrat"/>
                <a:cs typeface="Montserrat"/>
                <a:sym typeface="Montserrat"/>
              </a:rPr>
              <a:t>Logistic Model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20832" y="1960834"/>
            <a:ext cx="8258523" cy="5514828"/>
          </a:xfrm>
          <a:custGeom>
            <a:avLst/>
            <a:gdLst/>
            <a:ahLst/>
            <a:cxnLst/>
            <a:rect l="l" t="t" r="r" b="b"/>
            <a:pathLst>
              <a:path w="8258523" h="5514828">
                <a:moveTo>
                  <a:pt x="0" y="0"/>
                </a:moveTo>
                <a:lnTo>
                  <a:pt x="8258523" y="0"/>
                </a:lnTo>
                <a:lnTo>
                  <a:pt x="8258523" y="5514828"/>
                </a:lnTo>
                <a:lnTo>
                  <a:pt x="0" y="5514828"/>
                </a:lnTo>
                <a:lnTo>
                  <a:pt x="0" y="0"/>
                </a:lnTo>
                <a:close/>
              </a:path>
            </a:pathLst>
          </a:custGeom>
          <a:blipFill>
            <a:blip r:embed="rId2"/>
            <a:stretch>
              <a:fillRect/>
            </a:stretch>
          </a:blipFill>
        </p:spPr>
        <p:txBody>
          <a:bodyPr/>
          <a:lstStyle/>
          <a:p>
            <a:endParaRPr lang="en-US"/>
          </a:p>
        </p:txBody>
      </p:sp>
      <p:sp>
        <p:nvSpPr>
          <p:cNvPr id="4" name="Freeform 4"/>
          <p:cNvSpPr/>
          <p:nvPr/>
        </p:nvSpPr>
        <p:spPr>
          <a:xfrm>
            <a:off x="12516557" y="1840301"/>
            <a:ext cx="5485417" cy="5635360"/>
          </a:xfrm>
          <a:custGeom>
            <a:avLst/>
            <a:gdLst/>
            <a:ahLst/>
            <a:cxnLst/>
            <a:rect l="l" t="t" r="r" b="b"/>
            <a:pathLst>
              <a:path w="5485417" h="5635360">
                <a:moveTo>
                  <a:pt x="0" y="0"/>
                </a:moveTo>
                <a:lnTo>
                  <a:pt x="5485417" y="0"/>
                </a:lnTo>
                <a:lnTo>
                  <a:pt x="5485417" y="5635361"/>
                </a:lnTo>
                <a:lnTo>
                  <a:pt x="0" y="563536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6" name="TextBox 6"/>
          <p:cNvSpPr txBox="1"/>
          <p:nvPr/>
        </p:nvSpPr>
        <p:spPr>
          <a:xfrm>
            <a:off x="5491593" y="6769225"/>
            <a:ext cx="7304814" cy="3338792"/>
          </a:xfrm>
          <a:prstGeom prst="rect">
            <a:avLst/>
          </a:prstGeom>
        </p:spPr>
        <p:txBody>
          <a:bodyPr lIns="0" tIns="0" rIns="0" bIns="0" rtlCol="0" anchor="t">
            <a:spAutoFit/>
          </a:bodyPr>
          <a:lstStyle/>
          <a:p>
            <a:pPr algn="l">
              <a:lnSpc>
                <a:spcPts val="2943"/>
              </a:lnSpc>
              <a:spcBef>
                <a:spcPct val="0"/>
              </a:spcBef>
            </a:pPr>
            <a:r>
              <a:rPr lang="en-US" sz="2102">
                <a:solidFill>
                  <a:srgbClr val="000000"/>
                </a:solidFill>
                <a:latin typeface="Montserrat"/>
                <a:ea typeface="Montserrat"/>
                <a:cs typeface="Montserrat"/>
                <a:sym typeface="Montserrat"/>
              </a:rPr>
              <a:t>The resulting confusion matrix shows four key values:</a:t>
            </a:r>
          </a:p>
          <a:p>
            <a:pPr marL="453880" lvl="1" indent="-226940" algn="l">
              <a:lnSpc>
                <a:spcPts val="2943"/>
              </a:lnSpc>
              <a:spcBef>
                <a:spcPct val="0"/>
              </a:spcBef>
              <a:buAutoNum type="arabicPeriod"/>
            </a:pPr>
            <a:r>
              <a:rPr lang="en-US" sz="2102">
                <a:solidFill>
                  <a:srgbClr val="000000"/>
                </a:solidFill>
                <a:latin typeface="Montserrat"/>
                <a:ea typeface="Montserrat"/>
                <a:cs typeface="Montserrat"/>
                <a:sym typeface="Montserrat"/>
              </a:rPr>
              <a:t>True Positives (TP): Correctly predicted high-risk batches</a:t>
            </a:r>
          </a:p>
          <a:p>
            <a:pPr marL="453880" lvl="1" indent="-226940" algn="l">
              <a:lnSpc>
                <a:spcPts val="2943"/>
              </a:lnSpc>
              <a:spcBef>
                <a:spcPct val="0"/>
              </a:spcBef>
              <a:buAutoNum type="arabicPeriod"/>
            </a:pPr>
            <a:r>
              <a:rPr lang="en-US" sz="2102">
                <a:solidFill>
                  <a:srgbClr val="000000"/>
                </a:solidFill>
                <a:latin typeface="Montserrat"/>
                <a:ea typeface="Montserrat"/>
                <a:cs typeface="Montserrat"/>
                <a:sym typeface="Montserrat"/>
              </a:rPr>
              <a:t>True Negatives (TN): Correctly predicted low-risk batches</a:t>
            </a:r>
          </a:p>
          <a:p>
            <a:pPr marL="453880" lvl="1" indent="-226940" algn="l">
              <a:lnSpc>
                <a:spcPts val="2943"/>
              </a:lnSpc>
              <a:spcBef>
                <a:spcPct val="0"/>
              </a:spcBef>
              <a:buAutoNum type="arabicPeriod"/>
            </a:pPr>
            <a:r>
              <a:rPr lang="en-US" sz="2102">
                <a:solidFill>
                  <a:srgbClr val="000000"/>
                </a:solidFill>
                <a:latin typeface="Montserrat"/>
                <a:ea typeface="Montserrat"/>
                <a:cs typeface="Montserrat"/>
                <a:sym typeface="Montserrat"/>
              </a:rPr>
              <a:t>False Positives (FP): Incorrectly predicted high-risk batches</a:t>
            </a:r>
          </a:p>
          <a:p>
            <a:pPr marL="453880" lvl="1" indent="-226940" algn="l">
              <a:lnSpc>
                <a:spcPts val="2943"/>
              </a:lnSpc>
              <a:spcBef>
                <a:spcPct val="0"/>
              </a:spcBef>
              <a:buAutoNum type="arabicPeriod"/>
            </a:pPr>
            <a:r>
              <a:rPr lang="en-US" sz="2102">
                <a:solidFill>
                  <a:srgbClr val="000000"/>
                </a:solidFill>
                <a:latin typeface="Montserrat"/>
                <a:ea typeface="Montserrat"/>
                <a:cs typeface="Montserrat"/>
                <a:sym typeface="Montserrat"/>
              </a:rPr>
              <a:t>False Negatives (FN): Incorrectly predicted low-risk batches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223243" y="526481"/>
            <a:ext cx="8519087" cy="899662"/>
          </a:xfrm>
          <a:prstGeom prst="rect">
            <a:avLst/>
          </a:prstGeom>
        </p:spPr>
        <p:txBody>
          <a:bodyPr lIns="0" tIns="0" rIns="0" bIns="0" rtlCol="0" anchor="t">
            <a:spAutoFit/>
          </a:bodyPr>
          <a:lstStyle/>
          <a:p>
            <a:pPr algn="ctr">
              <a:lnSpc>
                <a:spcPts val="7409"/>
              </a:lnSpc>
              <a:spcBef>
                <a:spcPct val="0"/>
              </a:spcBef>
            </a:pPr>
            <a:r>
              <a:rPr lang="en-US" sz="5292">
                <a:solidFill>
                  <a:srgbClr val="000000"/>
                </a:solidFill>
                <a:latin typeface="Montserrat"/>
                <a:ea typeface="Montserrat"/>
                <a:cs typeface="Montserrat"/>
                <a:sym typeface="Montserrat"/>
              </a:rPr>
              <a:t>Application domain</a:t>
            </a:r>
          </a:p>
        </p:txBody>
      </p:sp>
      <p:sp>
        <p:nvSpPr>
          <p:cNvPr id="4" name="TextBox 4"/>
          <p:cNvSpPr txBox="1"/>
          <p:nvPr/>
        </p:nvSpPr>
        <p:spPr>
          <a:xfrm>
            <a:off x="647057" y="2091230"/>
            <a:ext cx="17263513" cy="6832817"/>
          </a:xfrm>
          <a:prstGeom prst="rect">
            <a:avLst/>
          </a:prstGeom>
        </p:spPr>
        <p:txBody>
          <a:bodyPr lIns="0" tIns="0" rIns="0" bIns="0" rtlCol="0" anchor="t">
            <a:spAutoFit/>
          </a:bodyPr>
          <a:lstStyle/>
          <a:p>
            <a:pPr marL="828252" lvl="1" indent="-414126" algn="l">
              <a:lnSpc>
                <a:spcPts val="5370"/>
              </a:lnSpc>
              <a:spcBef>
                <a:spcPct val="0"/>
              </a:spcBef>
              <a:buFont typeface="Arial"/>
              <a:buChar char="•"/>
            </a:pPr>
            <a:r>
              <a:rPr lang="en-US" sz="3836" b="1">
                <a:solidFill>
                  <a:srgbClr val="000000"/>
                </a:solidFill>
                <a:latin typeface="Montserrat Bold"/>
                <a:ea typeface="Montserrat Bold"/>
                <a:cs typeface="Montserrat Bold"/>
                <a:sym typeface="Montserrat Bold"/>
              </a:rPr>
              <a:t>Domain</a:t>
            </a:r>
            <a:r>
              <a:rPr lang="en-US" sz="3836">
                <a:solidFill>
                  <a:srgbClr val="000000"/>
                </a:solidFill>
                <a:latin typeface="Montserrat"/>
                <a:ea typeface="Montserrat"/>
                <a:cs typeface="Montserrat"/>
                <a:sym typeface="Montserrat"/>
              </a:rPr>
              <a:t>: Fast Fashion Supply Chain Management</a:t>
            </a:r>
          </a:p>
          <a:p>
            <a:pPr algn="l">
              <a:lnSpc>
                <a:spcPts val="5370"/>
              </a:lnSpc>
              <a:spcBef>
                <a:spcPct val="0"/>
              </a:spcBef>
            </a:pPr>
            <a:endParaRPr lang="en-US" sz="3836">
              <a:solidFill>
                <a:srgbClr val="000000"/>
              </a:solidFill>
              <a:latin typeface="Montserrat"/>
              <a:ea typeface="Montserrat"/>
              <a:cs typeface="Montserrat"/>
              <a:sym typeface="Montserrat"/>
            </a:endParaRPr>
          </a:p>
          <a:p>
            <a:pPr marL="828252" lvl="1" indent="-414126" algn="l">
              <a:lnSpc>
                <a:spcPts val="5370"/>
              </a:lnSpc>
              <a:spcBef>
                <a:spcPct val="0"/>
              </a:spcBef>
              <a:buFont typeface="Arial"/>
              <a:buChar char="•"/>
            </a:pPr>
            <a:r>
              <a:rPr lang="en-US" sz="3836" b="1">
                <a:solidFill>
                  <a:srgbClr val="000000"/>
                </a:solidFill>
                <a:latin typeface="Montserrat Bold"/>
                <a:ea typeface="Montserrat Bold"/>
                <a:cs typeface="Montserrat Bold"/>
                <a:sym typeface="Montserrat Bold"/>
              </a:rPr>
              <a:t>Objective</a:t>
            </a:r>
            <a:r>
              <a:rPr lang="en-US" sz="3836">
                <a:solidFill>
                  <a:srgbClr val="000000"/>
                </a:solidFill>
                <a:latin typeface="Montserrat"/>
                <a:ea typeface="Montserrat"/>
                <a:cs typeface="Montserrat"/>
                <a:sym typeface="Montserrat"/>
              </a:rPr>
              <a:t>: Investigate relationships between factors (factory, product, logistics) and KPIs (returns, profits, costs).</a:t>
            </a:r>
          </a:p>
          <a:p>
            <a:pPr algn="l">
              <a:lnSpc>
                <a:spcPts val="5370"/>
              </a:lnSpc>
              <a:spcBef>
                <a:spcPct val="0"/>
              </a:spcBef>
            </a:pPr>
            <a:endParaRPr lang="en-US" sz="3836">
              <a:solidFill>
                <a:srgbClr val="000000"/>
              </a:solidFill>
              <a:latin typeface="Montserrat"/>
              <a:ea typeface="Montserrat"/>
              <a:cs typeface="Montserrat"/>
              <a:sym typeface="Montserrat"/>
            </a:endParaRPr>
          </a:p>
          <a:p>
            <a:pPr marL="828252" lvl="1" indent="-414126" algn="l">
              <a:lnSpc>
                <a:spcPts val="5370"/>
              </a:lnSpc>
              <a:spcBef>
                <a:spcPct val="0"/>
              </a:spcBef>
              <a:buFont typeface="Arial"/>
              <a:buChar char="•"/>
            </a:pPr>
            <a:r>
              <a:rPr lang="en-US" sz="3836" b="1">
                <a:solidFill>
                  <a:srgbClr val="000000"/>
                </a:solidFill>
                <a:latin typeface="Montserrat Bold"/>
                <a:ea typeface="Montserrat Bold"/>
                <a:cs typeface="Montserrat Bold"/>
                <a:sym typeface="Montserrat Bold"/>
              </a:rPr>
              <a:t>Purpose</a:t>
            </a:r>
            <a:r>
              <a:rPr lang="en-US" sz="3836">
                <a:solidFill>
                  <a:srgbClr val="000000"/>
                </a:solidFill>
                <a:latin typeface="Montserrat"/>
                <a:ea typeface="Montserrat"/>
                <a:cs typeface="Montserrat"/>
                <a:sym typeface="Montserrat"/>
              </a:rPr>
              <a:t>:</a:t>
            </a:r>
          </a:p>
          <a:p>
            <a:pPr marL="1656504" lvl="2" indent="-552168" algn="l">
              <a:lnSpc>
                <a:spcPts val="5370"/>
              </a:lnSpc>
              <a:buFont typeface="Arial"/>
              <a:buChar char="⚬"/>
            </a:pPr>
            <a:r>
              <a:rPr lang="en-US" sz="3836">
                <a:solidFill>
                  <a:srgbClr val="000000"/>
                </a:solidFill>
                <a:latin typeface="Montserrat"/>
                <a:ea typeface="Montserrat"/>
                <a:cs typeface="Montserrat"/>
                <a:sym typeface="Montserrat"/>
              </a:rPr>
              <a:t>Improve quality control.</a:t>
            </a:r>
          </a:p>
          <a:p>
            <a:pPr marL="1656504" lvl="2" indent="-552168" algn="l">
              <a:lnSpc>
                <a:spcPts val="5370"/>
              </a:lnSpc>
              <a:buFont typeface="Arial"/>
              <a:buChar char="⚬"/>
            </a:pPr>
            <a:r>
              <a:rPr lang="en-US" sz="3836">
                <a:solidFill>
                  <a:srgbClr val="000000"/>
                </a:solidFill>
                <a:latin typeface="Montserrat"/>
                <a:ea typeface="Montserrat"/>
                <a:cs typeface="Montserrat"/>
                <a:sym typeface="Montserrat"/>
              </a:rPr>
              <a:t>Optimize resource allocation.</a:t>
            </a:r>
          </a:p>
          <a:p>
            <a:pPr marL="1656504" lvl="2" indent="-552168" algn="l">
              <a:lnSpc>
                <a:spcPts val="5370"/>
              </a:lnSpc>
              <a:buFont typeface="Arial"/>
              <a:buChar char="⚬"/>
            </a:pPr>
            <a:r>
              <a:rPr lang="en-US" sz="3836">
                <a:solidFill>
                  <a:srgbClr val="000000"/>
                </a:solidFill>
                <a:latin typeface="Montserrat"/>
                <a:ea typeface="Montserrat"/>
                <a:cs typeface="Montserrat"/>
                <a:sym typeface="Montserrat"/>
              </a:rPr>
              <a:t>Reduce operational costs.</a:t>
            </a:r>
          </a:p>
          <a:p>
            <a:pPr algn="ctr">
              <a:lnSpc>
                <a:spcPts val="6374"/>
              </a:lnSpc>
            </a:pPr>
            <a:endParaRPr lang="en-US" sz="3836">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8320426" y="1960834"/>
            <a:ext cx="9343434" cy="5370147"/>
          </a:xfrm>
          <a:custGeom>
            <a:avLst/>
            <a:gdLst/>
            <a:ahLst/>
            <a:cxnLst/>
            <a:rect l="l" t="t" r="r" b="b"/>
            <a:pathLst>
              <a:path w="9343434" h="5370147">
                <a:moveTo>
                  <a:pt x="0" y="0"/>
                </a:moveTo>
                <a:lnTo>
                  <a:pt x="9343434" y="0"/>
                </a:lnTo>
                <a:lnTo>
                  <a:pt x="9343434" y="5370147"/>
                </a:lnTo>
                <a:lnTo>
                  <a:pt x="0" y="537014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5" name="TextBox 5"/>
          <p:cNvSpPr txBox="1"/>
          <p:nvPr/>
        </p:nvSpPr>
        <p:spPr>
          <a:xfrm>
            <a:off x="763428" y="1913209"/>
            <a:ext cx="6061308" cy="1786162"/>
          </a:xfrm>
          <a:prstGeom prst="rect">
            <a:avLst/>
          </a:prstGeom>
        </p:spPr>
        <p:txBody>
          <a:bodyPr lIns="0" tIns="0" rIns="0" bIns="0" rtlCol="0" anchor="t">
            <a:spAutoFit/>
          </a:bodyPr>
          <a:lstStyle/>
          <a:p>
            <a:pPr algn="l">
              <a:lnSpc>
                <a:spcPts val="3559"/>
              </a:lnSpc>
              <a:spcBef>
                <a:spcPct val="0"/>
              </a:spcBef>
            </a:pPr>
            <a:r>
              <a:rPr lang="en-US" sz="2542">
                <a:solidFill>
                  <a:srgbClr val="000000"/>
                </a:solidFill>
                <a:latin typeface="Montserrat"/>
                <a:ea typeface="Montserrat"/>
                <a:cs typeface="Montserrat"/>
                <a:sym typeface="Montserrat"/>
              </a:rPr>
              <a:t>Accuracy: (TP + TN) / Total predictions</a:t>
            </a:r>
          </a:p>
          <a:p>
            <a:pPr algn="l">
              <a:lnSpc>
                <a:spcPts val="3559"/>
              </a:lnSpc>
              <a:spcBef>
                <a:spcPct val="0"/>
              </a:spcBef>
            </a:pPr>
            <a:r>
              <a:rPr lang="en-US" sz="2542">
                <a:solidFill>
                  <a:srgbClr val="000000"/>
                </a:solidFill>
                <a:latin typeface="Montserrat"/>
                <a:ea typeface="Montserrat"/>
                <a:cs typeface="Montserrat"/>
                <a:sym typeface="Montserrat"/>
              </a:rPr>
              <a:t>Sensitivity: TP / (TP + FN)</a:t>
            </a:r>
          </a:p>
          <a:p>
            <a:pPr algn="l">
              <a:lnSpc>
                <a:spcPts val="3559"/>
              </a:lnSpc>
              <a:spcBef>
                <a:spcPct val="0"/>
              </a:spcBef>
            </a:pPr>
            <a:r>
              <a:rPr lang="en-US" sz="2542">
                <a:solidFill>
                  <a:srgbClr val="000000"/>
                </a:solidFill>
                <a:latin typeface="Montserrat"/>
                <a:ea typeface="Montserrat"/>
                <a:cs typeface="Montserrat"/>
                <a:sym typeface="Montserrat"/>
              </a:rPr>
              <a:t>Specificity: TN / (TN + FP)</a:t>
            </a:r>
          </a:p>
          <a:p>
            <a:pPr algn="l">
              <a:lnSpc>
                <a:spcPts val="3559"/>
              </a:lnSpc>
              <a:spcBef>
                <a:spcPct val="0"/>
              </a:spcBef>
            </a:pPr>
            <a:r>
              <a:rPr lang="en-US" sz="2542">
                <a:solidFill>
                  <a:srgbClr val="000000"/>
                </a:solidFill>
                <a:latin typeface="Montserrat"/>
                <a:ea typeface="Montserrat"/>
                <a:cs typeface="Montserrat"/>
                <a:sym typeface="Montserrat"/>
              </a:rPr>
              <a:t>Precision: TP / (TP + FP)</a:t>
            </a:r>
          </a:p>
        </p:txBody>
      </p:sp>
      <p:sp>
        <p:nvSpPr>
          <p:cNvPr id="6" name="TextBox 6"/>
          <p:cNvSpPr txBox="1"/>
          <p:nvPr/>
        </p:nvSpPr>
        <p:spPr>
          <a:xfrm>
            <a:off x="509187" y="4108946"/>
            <a:ext cx="7811239" cy="3070269"/>
          </a:xfrm>
          <a:prstGeom prst="rect">
            <a:avLst/>
          </a:prstGeom>
        </p:spPr>
        <p:txBody>
          <a:bodyPr lIns="0" tIns="0" rIns="0" bIns="0" rtlCol="0" anchor="t">
            <a:spAutoFit/>
          </a:bodyPr>
          <a:lstStyle/>
          <a:p>
            <a:pPr algn="just">
              <a:lnSpc>
                <a:spcPts val="3492"/>
              </a:lnSpc>
              <a:spcBef>
                <a:spcPct val="0"/>
              </a:spcBef>
            </a:pPr>
            <a:r>
              <a:rPr lang="en-US" sz="2494">
                <a:solidFill>
                  <a:srgbClr val="000000"/>
                </a:solidFill>
                <a:latin typeface="Montserrat"/>
                <a:ea typeface="Montserrat"/>
                <a:cs typeface="Montserrat"/>
                <a:sym typeface="Montserrat"/>
              </a:rPr>
              <a:t>A ROC curve, which stands for "Receiver Operating Characteristic" curve, is a graphical representation of a classification model's performance across different classification thresholds, plotting the true positive rate (sensitivity) against the false positive rate (1-specificity) at various cut-off points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8040270" y="1809880"/>
            <a:ext cx="9790700" cy="4146938"/>
          </a:xfrm>
          <a:custGeom>
            <a:avLst/>
            <a:gdLst/>
            <a:ahLst/>
            <a:cxnLst/>
            <a:rect l="l" t="t" r="r" b="b"/>
            <a:pathLst>
              <a:path w="9790700" h="4146938">
                <a:moveTo>
                  <a:pt x="0" y="0"/>
                </a:moveTo>
                <a:lnTo>
                  <a:pt x="9790700" y="0"/>
                </a:lnTo>
                <a:lnTo>
                  <a:pt x="9790700" y="4146938"/>
                </a:lnTo>
                <a:lnTo>
                  <a:pt x="0" y="4146938"/>
                </a:lnTo>
                <a:lnTo>
                  <a:pt x="0" y="0"/>
                </a:lnTo>
                <a:close/>
              </a:path>
            </a:pathLst>
          </a:custGeom>
          <a:blipFill>
            <a:blip r:embed="rId2"/>
            <a:stretch>
              <a:fillRect/>
            </a:stretch>
          </a:blipFill>
        </p:spPr>
        <p:txBody>
          <a:bodyPr/>
          <a:lstStyle/>
          <a:p>
            <a:endParaRPr lang="en-US"/>
          </a:p>
        </p:txBody>
      </p:sp>
      <p:sp>
        <p:nvSpPr>
          <p:cNvPr id="4" name="Freeform 4"/>
          <p:cNvSpPr/>
          <p:nvPr/>
        </p:nvSpPr>
        <p:spPr>
          <a:xfrm>
            <a:off x="9144000" y="6404493"/>
            <a:ext cx="8391452" cy="3151484"/>
          </a:xfrm>
          <a:custGeom>
            <a:avLst/>
            <a:gdLst/>
            <a:ahLst/>
            <a:cxnLst/>
            <a:rect l="l" t="t" r="r" b="b"/>
            <a:pathLst>
              <a:path w="8391452" h="3151484">
                <a:moveTo>
                  <a:pt x="0" y="0"/>
                </a:moveTo>
                <a:lnTo>
                  <a:pt x="8391452" y="0"/>
                </a:lnTo>
                <a:lnTo>
                  <a:pt x="8391452" y="3151485"/>
                </a:lnTo>
                <a:lnTo>
                  <a:pt x="0" y="3151485"/>
                </a:lnTo>
                <a:lnTo>
                  <a:pt x="0" y="0"/>
                </a:lnTo>
                <a:close/>
              </a:path>
            </a:pathLst>
          </a:custGeom>
          <a:blipFill>
            <a:blip r:embed="rId3"/>
            <a:stretch>
              <a:fillRect/>
            </a:stretch>
          </a:blipFill>
        </p:spPr>
        <p:txBody>
          <a:bodyPr/>
          <a:lstStyle/>
          <a:p>
            <a:endParaRPr lang="en-US"/>
          </a:p>
        </p:txBody>
      </p:sp>
      <p:sp>
        <p:nvSpPr>
          <p:cNvPr id="5" name="Freeform 5"/>
          <p:cNvSpPr/>
          <p:nvPr/>
        </p:nvSpPr>
        <p:spPr>
          <a:xfrm>
            <a:off x="294946" y="4078302"/>
            <a:ext cx="7476849" cy="1641202"/>
          </a:xfrm>
          <a:custGeom>
            <a:avLst/>
            <a:gdLst/>
            <a:ahLst/>
            <a:cxnLst/>
            <a:rect l="l" t="t" r="r" b="b"/>
            <a:pathLst>
              <a:path w="7476849" h="1641202">
                <a:moveTo>
                  <a:pt x="0" y="0"/>
                </a:moveTo>
                <a:lnTo>
                  <a:pt x="7476849" y="0"/>
                </a:lnTo>
                <a:lnTo>
                  <a:pt x="7476849" y="1641202"/>
                </a:lnTo>
                <a:lnTo>
                  <a:pt x="0" y="1641202"/>
                </a:lnTo>
                <a:lnTo>
                  <a:pt x="0" y="0"/>
                </a:lnTo>
                <a:close/>
              </a:path>
            </a:pathLst>
          </a:custGeom>
          <a:blipFill>
            <a:blip r:embed="rId4"/>
            <a:stretch>
              <a:fillRect r="-6240"/>
            </a:stretch>
          </a:blipFill>
        </p:spPr>
        <p:txBody>
          <a:bodyPr/>
          <a:lstStyle/>
          <a:p>
            <a:endParaRPr lang="en-US"/>
          </a:p>
        </p:txBody>
      </p:sp>
      <p:sp>
        <p:nvSpPr>
          <p:cNvPr id="6" name="TextBox 6"/>
          <p:cNvSpPr txBox="1"/>
          <p:nvPr/>
        </p:nvSpPr>
        <p:spPr>
          <a:xfrm>
            <a:off x="-3975250"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1 </a:t>
            </a:r>
          </a:p>
        </p:txBody>
      </p:sp>
      <p:sp>
        <p:nvSpPr>
          <p:cNvPr id="7" name="TextBox 7"/>
          <p:cNvSpPr txBox="1"/>
          <p:nvPr/>
        </p:nvSpPr>
        <p:spPr>
          <a:xfrm>
            <a:off x="563421" y="1913209"/>
            <a:ext cx="5217977" cy="1970140"/>
          </a:xfrm>
          <a:prstGeom prst="rect">
            <a:avLst/>
          </a:prstGeom>
        </p:spPr>
        <p:txBody>
          <a:bodyPr lIns="0" tIns="0" rIns="0" bIns="0" rtlCol="0" anchor="t">
            <a:spAutoFit/>
          </a:bodyPr>
          <a:lstStyle/>
          <a:p>
            <a:pPr algn="just">
              <a:lnSpc>
                <a:spcPts val="3126"/>
              </a:lnSpc>
              <a:spcBef>
                <a:spcPct val="0"/>
              </a:spcBef>
            </a:pPr>
            <a:r>
              <a:rPr lang="en-US" sz="2232">
                <a:solidFill>
                  <a:srgbClr val="000000"/>
                </a:solidFill>
                <a:latin typeface="Montserrat"/>
                <a:ea typeface="Montserrat"/>
                <a:cs typeface="Montserrat"/>
                <a:sym typeface="Montserrat"/>
              </a:rPr>
              <a:t>AIC – Akaike Infromation criterion - The Akaike information criterion (AIC) is a mathematical method for evaluating how well a model fits the data it was generated from. </a:t>
            </a:r>
          </a:p>
        </p:txBody>
      </p:sp>
      <p:sp>
        <p:nvSpPr>
          <p:cNvPr id="8" name="TextBox 8"/>
          <p:cNvSpPr txBox="1"/>
          <p:nvPr/>
        </p:nvSpPr>
        <p:spPr>
          <a:xfrm>
            <a:off x="563421" y="6110029"/>
            <a:ext cx="5791869" cy="2365738"/>
          </a:xfrm>
          <a:prstGeom prst="rect">
            <a:avLst/>
          </a:prstGeom>
        </p:spPr>
        <p:txBody>
          <a:bodyPr lIns="0" tIns="0" rIns="0" bIns="0" rtlCol="0" anchor="t">
            <a:spAutoFit/>
          </a:bodyPr>
          <a:lstStyle/>
          <a:p>
            <a:pPr algn="just">
              <a:lnSpc>
                <a:spcPts val="3753"/>
              </a:lnSpc>
              <a:spcBef>
                <a:spcPct val="0"/>
              </a:spcBef>
            </a:pPr>
            <a:r>
              <a:rPr lang="en-US" sz="2681">
                <a:solidFill>
                  <a:srgbClr val="000000"/>
                </a:solidFill>
                <a:latin typeface="Montserrat"/>
                <a:ea typeface="Montserrat"/>
                <a:cs typeface="Montserrat"/>
                <a:sym typeface="Montserrat"/>
              </a:rPr>
              <a:t>The Fisher scoring algorithm is an iterative method that uses the expected Fisher information matrix to estimate the parameters of a statistical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
        <p:nvSpPr>
          <p:cNvPr id="4" name="TextBox 4"/>
          <p:cNvSpPr txBox="1"/>
          <p:nvPr/>
        </p:nvSpPr>
        <p:spPr>
          <a:xfrm>
            <a:off x="9525" y="3328140"/>
            <a:ext cx="18288000" cy="3971879"/>
          </a:xfrm>
          <a:prstGeom prst="rect">
            <a:avLst/>
          </a:prstGeom>
        </p:spPr>
        <p:txBody>
          <a:bodyPr lIns="0" tIns="0" rIns="0" bIns="0" rtlCol="0" anchor="t">
            <a:spAutoFit/>
          </a:bodyPr>
          <a:lstStyle/>
          <a:p>
            <a:pPr algn="l">
              <a:lnSpc>
                <a:spcPts val="5252"/>
              </a:lnSpc>
            </a:pPr>
            <a:r>
              <a:rPr lang="en-US" sz="3751" b="1">
                <a:solidFill>
                  <a:srgbClr val="000000"/>
                </a:solidFill>
                <a:latin typeface="Montserrat Bold"/>
                <a:ea typeface="Montserrat Bold"/>
                <a:cs typeface="Montserrat Bold"/>
                <a:sym typeface="Montserrat Bold"/>
              </a:rPr>
              <a:t>Are there specific product categories or factories that yield higher profit margins due to lower manufacturing costs or higher selling prices?</a:t>
            </a:r>
          </a:p>
          <a:p>
            <a:pPr algn="l">
              <a:lnSpc>
                <a:spcPts val="5252"/>
              </a:lnSpc>
            </a:pPr>
            <a:endParaRPr lang="en-US" sz="3751" b="1">
              <a:solidFill>
                <a:srgbClr val="000000"/>
              </a:solidFill>
              <a:latin typeface="Montserrat Bold"/>
              <a:ea typeface="Montserrat Bold"/>
              <a:cs typeface="Montserrat Bold"/>
              <a:sym typeface="Montserrat Bold"/>
            </a:endParaRPr>
          </a:p>
          <a:p>
            <a:pPr algn="l">
              <a:lnSpc>
                <a:spcPts val="5252"/>
              </a:lnSpc>
            </a:pPr>
            <a:r>
              <a:rPr lang="en-US" sz="3751">
                <a:solidFill>
                  <a:srgbClr val="000000"/>
                </a:solidFill>
                <a:latin typeface="Montserrat"/>
                <a:ea typeface="Montserrat"/>
                <a:cs typeface="Montserrat"/>
                <a:sym typeface="Montserrat"/>
              </a:rPr>
              <a:t>Using</a:t>
            </a:r>
          </a:p>
          <a:p>
            <a:pPr algn="l">
              <a:lnSpc>
                <a:spcPts val="5252"/>
              </a:lnSpc>
            </a:pPr>
            <a:endParaRPr lang="en-US" sz="3751">
              <a:solidFill>
                <a:srgbClr val="000000"/>
              </a:solidFill>
              <a:latin typeface="Montserrat"/>
              <a:ea typeface="Montserrat"/>
              <a:cs typeface="Montserrat"/>
              <a:sym typeface="Montserrat"/>
            </a:endParaRPr>
          </a:p>
          <a:p>
            <a:pPr algn="l">
              <a:lnSpc>
                <a:spcPts val="5252"/>
              </a:lnSpc>
              <a:spcBef>
                <a:spcPct val="0"/>
              </a:spcBef>
            </a:pPr>
            <a:r>
              <a:rPr lang="en-US" sz="3751">
                <a:solidFill>
                  <a:srgbClr val="000000"/>
                </a:solidFill>
                <a:latin typeface="Montserrat"/>
                <a:ea typeface="Montserrat"/>
                <a:cs typeface="Montserrat"/>
                <a:sym typeface="Montserrat"/>
              </a:rPr>
              <a:t>ANOVA and Multiple Linear Regression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78712" y="5143500"/>
            <a:ext cx="7729453" cy="4755495"/>
          </a:xfrm>
          <a:custGeom>
            <a:avLst/>
            <a:gdLst/>
            <a:ahLst/>
            <a:cxnLst/>
            <a:rect l="l" t="t" r="r" b="b"/>
            <a:pathLst>
              <a:path w="7729453" h="4755495">
                <a:moveTo>
                  <a:pt x="0" y="0"/>
                </a:moveTo>
                <a:lnTo>
                  <a:pt x="7729453" y="0"/>
                </a:lnTo>
                <a:lnTo>
                  <a:pt x="7729453" y="4755495"/>
                </a:lnTo>
                <a:lnTo>
                  <a:pt x="0" y="4755495"/>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64812" y="1751721"/>
            <a:ext cx="17094488" cy="5167219"/>
          </a:xfrm>
          <a:prstGeom prst="rect">
            <a:avLst/>
          </a:prstGeom>
        </p:spPr>
        <p:txBody>
          <a:bodyPr lIns="0" tIns="0" rIns="0" bIns="0" rtlCol="0" anchor="t">
            <a:spAutoFit/>
          </a:bodyPr>
          <a:lstStyle/>
          <a:p>
            <a:pPr algn="l">
              <a:lnSpc>
                <a:spcPts val="3674"/>
              </a:lnSpc>
            </a:pPr>
            <a:r>
              <a:rPr lang="en-US" sz="2624">
                <a:solidFill>
                  <a:srgbClr val="000000"/>
                </a:solidFill>
                <a:latin typeface="Montserrat"/>
                <a:ea typeface="Montserrat"/>
                <a:cs typeface="Montserrat"/>
                <a:sym typeface="Montserrat"/>
              </a:rPr>
              <a:t>Models used: ANOVA</a:t>
            </a:r>
          </a:p>
          <a:p>
            <a:pPr marL="566611" lvl="1" indent="-283306" algn="l">
              <a:lnSpc>
                <a:spcPts val="3674"/>
              </a:lnSpc>
              <a:buFont typeface="Arial"/>
              <a:buChar char="•"/>
            </a:pPr>
            <a:r>
              <a:rPr lang="en-US" sz="2624" b="1">
                <a:solidFill>
                  <a:srgbClr val="000000"/>
                </a:solidFill>
                <a:latin typeface="Montserrat Bold"/>
                <a:ea typeface="Montserrat Bold"/>
                <a:cs typeface="Montserrat Bold"/>
                <a:sym typeface="Montserrat Bold"/>
              </a:rPr>
              <a:t>Comparing multiple groups</a:t>
            </a:r>
            <a:r>
              <a:rPr lang="en-US" sz="2624">
                <a:solidFill>
                  <a:srgbClr val="000000"/>
                </a:solidFill>
                <a:latin typeface="Montserrat"/>
                <a:ea typeface="Montserrat"/>
                <a:cs typeface="Montserrat"/>
                <a:sym typeface="Montserrat"/>
              </a:rPr>
              <a:t>: ANOVA allows the comparison of means across various product categories and factories.</a:t>
            </a:r>
          </a:p>
          <a:p>
            <a:pPr marL="566611" lvl="1" indent="-283306" algn="l">
              <a:lnSpc>
                <a:spcPts val="3674"/>
              </a:lnSpc>
              <a:buFont typeface="Arial"/>
              <a:buChar char="•"/>
            </a:pPr>
            <a:r>
              <a:rPr lang="en-US" sz="2624" b="1">
                <a:solidFill>
                  <a:srgbClr val="000000"/>
                </a:solidFill>
                <a:latin typeface="Montserrat Bold"/>
                <a:ea typeface="Montserrat Bold"/>
                <a:cs typeface="Montserrat Bold"/>
                <a:sym typeface="Montserrat Bold"/>
              </a:rPr>
              <a:t>Continuous dependent variable</a:t>
            </a:r>
            <a:r>
              <a:rPr lang="en-US" sz="2624">
                <a:solidFill>
                  <a:srgbClr val="000000"/>
                </a:solidFill>
                <a:latin typeface="Montserrat"/>
                <a:ea typeface="Montserrat"/>
                <a:cs typeface="Montserrat"/>
                <a:sym typeface="Montserrat"/>
              </a:rPr>
              <a:t>: Profit margin is constant, meeting ANOVA's requirement.</a:t>
            </a:r>
          </a:p>
          <a:p>
            <a:pPr marL="566611" lvl="1" indent="-283306" algn="l">
              <a:lnSpc>
                <a:spcPts val="3674"/>
              </a:lnSpc>
              <a:buFont typeface="Arial"/>
              <a:buChar char="•"/>
            </a:pPr>
            <a:r>
              <a:rPr lang="en-US" sz="2624" b="1">
                <a:solidFill>
                  <a:srgbClr val="000000"/>
                </a:solidFill>
                <a:latin typeface="Montserrat Bold"/>
                <a:ea typeface="Montserrat Bold"/>
                <a:cs typeface="Montserrat Bold"/>
                <a:sym typeface="Montserrat Bold"/>
              </a:rPr>
              <a:t>Categorical independent variables</a:t>
            </a:r>
            <a:r>
              <a:rPr lang="en-US" sz="2624">
                <a:solidFill>
                  <a:srgbClr val="000000"/>
                </a:solidFill>
                <a:latin typeface="Montserrat"/>
                <a:ea typeface="Montserrat"/>
                <a:cs typeface="Montserrat"/>
                <a:sym typeface="Montserrat"/>
              </a:rPr>
              <a:t>: Product categories and factories are categorical, and suitable for ANOVA.</a:t>
            </a:r>
          </a:p>
          <a:p>
            <a:pPr marL="566611" lvl="1" indent="-283306" algn="l">
              <a:lnSpc>
                <a:spcPts val="3674"/>
              </a:lnSpc>
              <a:buFont typeface="Arial"/>
              <a:buChar char="•"/>
            </a:pPr>
            <a:r>
              <a:rPr lang="en-US" sz="2624" b="1">
                <a:solidFill>
                  <a:srgbClr val="000000"/>
                </a:solidFill>
                <a:latin typeface="Montserrat Bold"/>
                <a:ea typeface="Montserrat Bold"/>
                <a:cs typeface="Montserrat Bold"/>
                <a:sym typeface="Montserrat Bold"/>
              </a:rPr>
              <a:t>Interaction effects</a:t>
            </a:r>
            <a:r>
              <a:rPr lang="en-US" sz="2624">
                <a:solidFill>
                  <a:srgbClr val="000000"/>
                </a:solidFill>
                <a:latin typeface="Montserrat"/>
                <a:ea typeface="Montserrat"/>
                <a:cs typeface="Montserrat"/>
                <a:sym typeface="Montserrat"/>
              </a:rPr>
              <a:t>: Two-way ANOVA captures both main and interaction effects.</a:t>
            </a:r>
          </a:p>
          <a:p>
            <a:pPr algn="l">
              <a:lnSpc>
                <a:spcPts val="5261"/>
              </a:lnSpc>
            </a:pPr>
            <a:r>
              <a:rPr lang="en-US" sz="3757">
                <a:solidFill>
                  <a:srgbClr val="000000"/>
                </a:solidFill>
                <a:latin typeface="Montserrat"/>
                <a:ea typeface="Montserrat"/>
                <a:cs typeface="Montserrat"/>
                <a:sym typeface="Montserrat"/>
              </a:rPr>
              <a:t> </a:t>
            </a:r>
          </a:p>
          <a:p>
            <a:pPr algn="l">
              <a:lnSpc>
                <a:spcPts val="5261"/>
              </a:lnSpc>
            </a:pPr>
            <a:endParaRPr lang="en-US" sz="3757">
              <a:solidFill>
                <a:srgbClr val="000000"/>
              </a:solidFill>
              <a:latin typeface="Montserrat"/>
              <a:ea typeface="Montserrat"/>
              <a:cs typeface="Montserrat"/>
              <a:sym typeface="Montserrat"/>
            </a:endParaRPr>
          </a:p>
          <a:p>
            <a:pPr algn="ctr">
              <a:lnSpc>
                <a:spcPts val="5261"/>
              </a:lnSpc>
              <a:spcBef>
                <a:spcPct val="0"/>
              </a:spcBef>
            </a:pPr>
            <a:endParaRPr lang="en-US" sz="3757">
              <a:solidFill>
                <a:srgbClr val="000000"/>
              </a:solidFill>
              <a:latin typeface="Montserrat"/>
              <a:ea typeface="Montserrat"/>
              <a:cs typeface="Montserrat"/>
              <a:sym typeface="Montserrat"/>
            </a:endParaRPr>
          </a:p>
        </p:txBody>
      </p:sp>
      <p:sp>
        <p:nvSpPr>
          <p:cNvPr id="5" name="Freeform 5"/>
          <p:cNvSpPr/>
          <p:nvPr/>
        </p:nvSpPr>
        <p:spPr>
          <a:xfrm>
            <a:off x="8945396" y="5143500"/>
            <a:ext cx="7957879" cy="4639702"/>
          </a:xfrm>
          <a:custGeom>
            <a:avLst/>
            <a:gdLst/>
            <a:ahLst/>
            <a:cxnLst/>
            <a:rect l="l" t="t" r="r" b="b"/>
            <a:pathLst>
              <a:path w="7957879" h="4639702">
                <a:moveTo>
                  <a:pt x="0" y="0"/>
                </a:moveTo>
                <a:lnTo>
                  <a:pt x="7957878" y="0"/>
                </a:lnTo>
                <a:lnTo>
                  <a:pt x="7957878" y="4639702"/>
                </a:lnTo>
                <a:lnTo>
                  <a:pt x="0" y="4639702"/>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0" y="501242"/>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 ANOVA</a:t>
            </a:r>
          </a:p>
        </p:txBody>
      </p:sp>
      <p:sp>
        <p:nvSpPr>
          <p:cNvPr id="4" name="TextBox 4"/>
          <p:cNvSpPr txBox="1"/>
          <p:nvPr/>
        </p:nvSpPr>
        <p:spPr>
          <a:xfrm>
            <a:off x="164812" y="1742196"/>
            <a:ext cx="17094488" cy="8129068"/>
          </a:xfrm>
          <a:prstGeom prst="rect">
            <a:avLst/>
          </a:prstGeom>
        </p:spPr>
        <p:txBody>
          <a:bodyPr lIns="0" tIns="0" rIns="0" bIns="0" rtlCol="0" anchor="t">
            <a:spAutoFit/>
          </a:bodyPr>
          <a:lstStyle/>
          <a:p>
            <a:pPr algn="l">
              <a:lnSpc>
                <a:spcPts val="3721"/>
              </a:lnSpc>
            </a:pPr>
            <a:r>
              <a:rPr lang="en-US" sz="2657" b="1">
                <a:solidFill>
                  <a:srgbClr val="000000"/>
                </a:solidFill>
                <a:latin typeface="Montserrat Bold"/>
                <a:ea typeface="Montserrat Bold"/>
                <a:cs typeface="Montserrat Bold"/>
                <a:sym typeface="Montserrat Bold"/>
              </a:rPr>
              <a:t>Evaluation Metrics:</a:t>
            </a:r>
          </a:p>
          <a:p>
            <a:pPr algn="l">
              <a:lnSpc>
                <a:spcPts val="3721"/>
              </a:lnSpc>
            </a:pPr>
            <a:endParaRPr lang="en-US" sz="2657" b="1">
              <a:solidFill>
                <a:srgbClr val="000000"/>
              </a:solidFill>
              <a:latin typeface="Montserrat Bold"/>
              <a:ea typeface="Montserrat Bold"/>
              <a:cs typeface="Montserrat Bold"/>
              <a:sym typeface="Montserrat Bold"/>
            </a:endParaRP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Violation of Homogeneity of Variances: </a:t>
            </a:r>
            <a:r>
              <a:rPr lang="en-US" sz="2657">
                <a:solidFill>
                  <a:srgbClr val="000000"/>
                </a:solidFill>
                <a:latin typeface="Montserrat"/>
                <a:ea typeface="Montserrat"/>
                <a:cs typeface="Montserrat"/>
                <a:sym typeface="Montserrat"/>
              </a:rPr>
              <a:t>Levene's test showed significant p-values (p &lt; 2.2e-16).</a:t>
            </a: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Non-normality of Residuals</a:t>
            </a:r>
            <a:r>
              <a:rPr lang="en-US" sz="2657">
                <a:solidFill>
                  <a:srgbClr val="000000"/>
                </a:solidFill>
                <a:latin typeface="Montserrat"/>
                <a:ea typeface="Montserrat"/>
                <a:cs typeface="Montserrat"/>
                <a:sym typeface="Montserrat"/>
              </a:rPr>
              <a:t>: Residuals may not follow a normal distribution.</a:t>
            </a: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Unequal Sample Sizes:</a:t>
            </a:r>
            <a:r>
              <a:rPr lang="en-US" sz="2657">
                <a:solidFill>
                  <a:srgbClr val="000000"/>
                </a:solidFill>
                <a:latin typeface="Montserrat"/>
                <a:ea typeface="Montserrat"/>
                <a:cs typeface="Montserrat"/>
                <a:sym typeface="Montserrat"/>
              </a:rPr>
              <a:t> Significant differences in group sizes can affect robustness.</a:t>
            </a: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Extreme Outliers:</a:t>
            </a:r>
            <a:r>
              <a:rPr lang="en-US" sz="2657">
                <a:solidFill>
                  <a:srgbClr val="000000"/>
                </a:solidFill>
                <a:latin typeface="Montserrat"/>
                <a:ea typeface="Montserrat"/>
                <a:cs typeface="Montserrat"/>
                <a:sym typeface="Montserrat"/>
              </a:rPr>
              <a:t> Outliers in profit margins may distort results.</a:t>
            </a: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Non-linear Relationships:</a:t>
            </a:r>
            <a:r>
              <a:rPr lang="en-US" sz="2657">
                <a:solidFill>
                  <a:srgbClr val="000000"/>
                </a:solidFill>
                <a:latin typeface="Montserrat"/>
                <a:ea typeface="Montserrat"/>
                <a:cs typeface="Montserrat"/>
                <a:sym typeface="Montserrat"/>
              </a:rPr>
              <a:t> ANOVA assumptions are violated if relationships are non-linear.</a:t>
            </a:r>
          </a:p>
          <a:p>
            <a:pPr marL="573859" lvl="1" indent="-286929" algn="l">
              <a:lnSpc>
                <a:spcPts val="3721"/>
              </a:lnSpc>
              <a:buFont typeface="Arial"/>
              <a:buChar char="•"/>
            </a:pPr>
            <a:r>
              <a:rPr lang="en-US" sz="2657" b="1">
                <a:solidFill>
                  <a:srgbClr val="000000"/>
                </a:solidFill>
                <a:latin typeface="Montserrat Bold"/>
                <a:ea typeface="Montserrat Bold"/>
                <a:cs typeface="Montserrat Bold"/>
                <a:sym typeface="Montserrat Bold"/>
              </a:rPr>
              <a:t>Complex Interactions:</a:t>
            </a:r>
            <a:r>
              <a:rPr lang="en-US" sz="2657">
                <a:solidFill>
                  <a:srgbClr val="000000"/>
                </a:solidFill>
                <a:latin typeface="Montserrat"/>
                <a:ea typeface="Montserrat"/>
                <a:cs typeface="Montserrat"/>
                <a:sym typeface="Montserrat"/>
              </a:rPr>
              <a:t> Interaction effects between product categories and factories may not be fully captured by standard ANOVA.</a:t>
            </a:r>
          </a:p>
          <a:p>
            <a:pPr algn="l">
              <a:lnSpc>
                <a:spcPts val="3721"/>
              </a:lnSpc>
            </a:pPr>
            <a:endParaRPr lang="en-US" sz="2657">
              <a:solidFill>
                <a:srgbClr val="000000"/>
              </a:solidFill>
              <a:latin typeface="Montserrat"/>
              <a:ea typeface="Montserrat"/>
              <a:cs typeface="Montserrat"/>
              <a:sym typeface="Montserrat"/>
            </a:endParaRPr>
          </a:p>
          <a:p>
            <a:pPr algn="l">
              <a:lnSpc>
                <a:spcPts val="3721"/>
              </a:lnSpc>
            </a:pPr>
            <a:r>
              <a:rPr lang="en-US" sz="2657" b="1">
                <a:solidFill>
                  <a:srgbClr val="000000"/>
                </a:solidFill>
                <a:latin typeface="Montserrat Bold"/>
                <a:ea typeface="Montserrat Bold"/>
                <a:cs typeface="Montserrat Bold"/>
                <a:sym typeface="Montserrat Bold"/>
              </a:rPr>
              <a:t>Key Finding:</a:t>
            </a:r>
          </a:p>
          <a:p>
            <a:pPr marL="573859" lvl="1" indent="-286929" algn="l">
              <a:lnSpc>
                <a:spcPts val="3721"/>
              </a:lnSpc>
              <a:buFont typeface="Arial"/>
              <a:buChar char="•"/>
            </a:pPr>
            <a:r>
              <a:rPr lang="en-US" sz="2657">
                <a:solidFill>
                  <a:srgbClr val="000000"/>
                </a:solidFill>
                <a:latin typeface="Montserrat"/>
                <a:ea typeface="Montserrat"/>
                <a:cs typeface="Montserrat"/>
                <a:sym typeface="Montserrat"/>
              </a:rPr>
              <a:t>There are significant differences in profit margins among both product categories and factories.</a:t>
            </a:r>
          </a:p>
          <a:p>
            <a:pPr marL="573859" lvl="1" indent="-286929" algn="l">
              <a:lnSpc>
                <a:spcPts val="3721"/>
              </a:lnSpc>
              <a:buFont typeface="Arial"/>
              <a:buChar char="•"/>
            </a:pPr>
            <a:r>
              <a:rPr lang="en-US" sz="2657">
                <a:solidFill>
                  <a:srgbClr val="000000"/>
                </a:solidFill>
                <a:latin typeface="Montserrat"/>
                <a:ea typeface="Montserrat"/>
                <a:cs typeface="Montserrat"/>
                <a:sym typeface="Montserrat"/>
              </a:rPr>
              <a:t>The violation of the homogeneity of variances assumption suggests that we should interpret these results with caution and consider using robust ANOVA methods or non-parametric alternatives.</a:t>
            </a:r>
          </a:p>
          <a:p>
            <a:pPr algn="l">
              <a:lnSpc>
                <a:spcPts val="3861"/>
              </a:lnSpc>
            </a:pPr>
            <a:endParaRPr lang="en-US" sz="2657">
              <a:solidFill>
                <a:srgbClr val="000000"/>
              </a:solidFill>
              <a:latin typeface="Montserrat"/>
              <a:ea typeface="Montserrat"/>
              <a:cs typeface="Montserrat"/>
              <a:sym typeface="Montserrat"/>
            </a:endParaRPr>
          </a:p>
          <a:p>
            <a:pPr algn="ctr">
              <a:lnSpc>
                <a:spcPts val="5261"/>
              </a:lnSpc>
              <a:spcBef>
                <a:spcPct val="0"/>
              </a:spcBef>
            </a:pPr>
            <a:endParaRPr lang="en-US" sz="2657">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
        <p:nvSpPr>
          <p:cNvPr id="4" name="TextBox 4"/>
          <p:cNvSpPr txBox="1"/>
          <p:nvPr/>
        </p:nvSpPr>
        <p:spPr>
          <a:xfrm>
            <a:off x="521579" y="2275877"/>
            <a:ext cx="16737721" cy="3460291"/>
          </a:xfrm>
          <a:prstGeom prst="rect">
            <a:avLst/>
          </a:prstGeom>
        </p:spPr>
        <p:txBody>
          <a:bodyPr lIns="0" tIns="0" rIns="0" bIns="0" rtlCol="0" anchor="t">
            <a:spAutoFit/>
          </a:bodyPr>
          <a:lstStyle/>
          <a:p>
            <a:pPr algn="ctr">
              <a:lnSpc>
                <a:spcPts val="4605"/>
              </a:lnSpc>
            </a:pPr>
            <a:r>
              <a:rPr lang="en-US" sz="3289">
                <a:solidFill>
                  <a:srgbClr val="000000"/>
                </a:solidFill>
                <a:latin typeface="Montserrat"/>
                <a:ea typeface="Montserrat"/>
                <a:cs typeface="Montserrat"/>
                <a:sym typeface="Montserrat"/>
              </a:rPr>
              <a:t>Reasons for not using ANOVA</a:t>
            </a:r>
          </a:p>
          <a:p>
            <a:pPr algn="ctr">
              <a:lnSpc>
                <a:spcPts val="4605"/>
              </a:lnSpc>
            </a:pPr>
            <a:endParaRPr lang="en-US" sz="3289">
              <a:solidFill>
                <a:srgbClr val="000000"/>
              </a:solidFill>
              <a:latin typeface="Montserrat"/>
              <a:ea typeface="Montserrat"/>
              <a:cs typeface="Montserrat"/>
              <a:sym typeface="Montserrat"/>
            </a:endParaRPr>
          </a:p>
          <a:p>
            <a:pPr algn="just">
              <a:lnSpc>
                <a:spcPts val="4605"/>
              </a:lnSpc>
              <a:spcBef>
                <a:spcPct val="0"/>
              </a:spcBef>
            </a:pPr>
            <a:r>
              <a:rPr lang="en-US" sz="3289">
                <a:solidFill>
                  <a:srgbClr val="000000"/>
                </a:solidFill>
                <a:latin typeface="Montserrat"/>
                <a:ea typeface="Montserrat"/>
                <a:cs typeface="Montserrat"/>
                <a:sym typeface="Montserrat"/>
              </a:rPr>
              <a:t>Flexible models like Linear Mixed Effects Models or Multiple Linear Regression are better suited, as they incorporate categorical and continuous predictors, account for variability, and provide deeper insights into factors influencing profit margins.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28700" y="2254033"/>
            <a:ext cx="12520368" cy="5465100"/>
          </a:xfrm>
          <a:prstGeom prst="rect">
            <a:avLst/>
          </a:prstGeom>
        </p:spPr>
        <p:txBody>
          <a:bodyPr lIns="0" tIns="0" rIns="0" bIns="0" rtlCol="0" anchor="t">
            <a:spAutoFit/>
          </a:bodyPr>
          <a:lstStyle/>
          <a:p>
            <a:pPr algn="l">
              <a:lnSpc>
                <a:spcPts val="4849"/>
              </a:lnSpc>
            </a:pPr>
            <a:r>
              <a:rPr lang="en-US" sz="3463">
                <a:solidFill>
                  <a:srgbClr val="000000"/>
                </a:solidFill>
                <a:latin typeface="Montserrat"/>
                <a:ea typeface="Montserrat"/>
                <a:cs typeface="Montserrat"/>
                <a:sym typeface="Montserrat"/>
              </a:rPr>
              <a:t>Model Used - Multiple Linear Regression</a:t>
            </a:r>
          </a:p>
          <a:p>
            <a:pPr algn="l">
              <a:lnSpc>
                <a:spcPts val="4849"/>
              </a:lnSpc>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a:p>
            <a:pPr algn="l">
              <a:lnSpc>
                <a:spcPts val="4849"/>
              </a:lnSpc>
              <a:spcBef>
                <a:spcPct val="0"/>
              </a:spcBef>
            </a:pPr>
            <a:endParaRPr lang="en-US" sz="3463">
              <a:solidFill>
                <a:srgbClr val="000000"/>
              </a:solidFill>
              <a:latin typeface="Montserrat"/>
              <a:ea typeface="Montserrat"/>
              <a:cs typeface="Montserrat"/>
              <a:sym typeface="Montserrat"/>
            </a:endParaRPr>
          </a:p>
        </p:txBody>
      </p:sp>
      <p:sp>
        <p:nvSpPr>
          <p:cNvPr id="4" name="Freeform 4"/>
          <p:cNvSpPr/>
          <p:nvPr/>
        </p:nvSpPr>
        <p:spPr>
          <a:xfrm>
            <a:off x="687247" y="3065530"/>
            <a:ext cx="11927301" cy="4653603"/>
          </a:xfrm>
          <a:custGeom>
            <a:avLst/>
            <a:gdLst/>
            <a:ahLst/>
            <a:cxnLst/>
            <a:rect l="l" t="t" r="r" b="b"/>
            <a:pathLst>
              <a:path w="11927301" h="4653603">
                <a:moveTo>
                  <a:pt x="0" y="0"/>
                </a:moveTo>
                <a:lnTo>
                  <a:pt x="11927300" y="0"/>
                </a:lnTo>
                <a:lnTo>
                  <a:pt x="11927300" y="4653603"/>
                </a:lnTo>
                <a:lnTo>
                  <a:pt x="0" y="4653603"/>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529364" y="2245579"/>
            <a:ext cx="10648068" cy="3112243"/>
          </a:xfrm>
          <a:custGeom>
            <a:avLst/>
            <a:gdLst/>
            <a:ahLst/>
            <a:cxnLst/>
            <a:rect l="l" t="t" r="r" b="b"/>
            <a:pathLst>
              <a:path w="10648068" h="3112243">
                <a:moveTo>
                  <a:pt x="0" y="0"/>
                </a:moveTo>
                <a:lnTo>
                  <a:pt x="10648068" y="0"/>
                </a:lnTo>
                <a:lnTo>
                  <a:pt x="10648068" y="3112244"/>
                </a:lnTo>
                <a:lnTo>
                  <a:pt x="0" y="3112244"/>
                </a:lnTo>
                <a:lnTo>
                  <a:pt x="0" y="0"/>
                </a:lnTo>
                <a:close/>
              </a:path>
            </a:pathLst>
          </a:custGeom>
          <a:blipFill>
            <a:blip r:embed="rId2"/>
            <a:stretch>
              <a:fillRect/>
            </a:stretch>
          </a:blipFill>
        </p:spPr>
        <p:txBody>
          <a:bodyPr/>
          <a:lstStyle/>
          <a:p>
            <a:endParaRPr lang="en-US"/>
          </a:p>
        </p:txBody>
      </p:sp>
      <p:sp>
        <p:nvSpPr>
          <p:cNvPr id="4" name="Freeform 4"/>
          <p:cNvSpPr/>
          <p:nvPr/>
        </p:nvSpPr>
        <p:spPr>
          <a:xfrm>
            <a:off x="9144000" y="4467716"/>
            <a:ext cx="8781227" cy="5440860"/>
          </a:xfrm>
          <a:custGeom>
            <a:avLst/>
            <a:gdLst/>
            <a:ahLst/>
            <a:cxnLst/>
            <a:rect l="l" t="t" r="r" b="b"/>
            <a:pathLst>
              <a:path w="8781227" h="5440860">
                <a:moveTo>
                  <a:pt x="0" y="0"/>
                </a:moveTo>
                <a:lnTo>
                  <a:pt x="8781227" y="0"/>
                </a:lnTo>
                <a:lnTo>
                  <a:pt x="8781227" y="5440860"/>
                </a:lnTo>
                <a:lnTo>
                  <a:pt x="0" y="544086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
        <p:nvSpPr>
          <p:cNvPr id="6" name="TextBox 6"/>
          <p:cNvSpPr txBox="1"/>
          <p:nvPr/>
        </p:nvSpPr>
        <p:spPr>
          <a:xfrm>
            <a:off x="0" y="6034098"/>
            <a:ext cx="8796315" cy="2089905"/>
          </a:xfrm>
          <a:prstGeom prst="rect">
            <a:avLst/>
          </a:prstGeom>
        </p:spPr>
        <p:txBody>
          <a:bodyPr lIns="0" tIns="0" rIns="0" bIns="0" rtlCol="0" anchor="t">
            <a:spAutoFit/>
          </a:bodyPr>
          <a:lstStyle/>
          <a:p>
            <a:pPr algn="ctr">
              <a:lnSpc>
                <a:spcPts val="4189"/>
              </a:lnSpc>
            </a:pPr>
            <a:r>
              <a:rPr lang="en-US" sz="2992">
                <a:solidFill>
                  <a:srgbClr val="000000"/>
                </a:solidFill>
                <a:latin typeface="Montserrat"/>
                <a:ea typeface="Montserrat"/>
                <a:cs typeface="Montserrat"/>
                <a:sym typeface="Montserrat"/>
              </a:rPr>
              <a:t>Linear Regression model</a:t>
            </a:r>
          </a:p>
          <a:p>
            <a:pPr algn="ctr">
              <a:lnSpc>
                <a:spcPts val="4189"/>
              </a:lnSpc>
            </a:pPr>
            <a:endParaRPr lang="en-US" sz="2992">
              <a:solidFill>
                <a:srgbClr val="000000"/>
              </a:solidFill>
              <a:latin typeface="Montserrat"/>
              <a:ea typeface="Montserrat"/>
              <a:cs typeface="Montserrat"/>
              <a:sym typeface="Montserrat"/>
            </a:endParaRPr>
          </a:p>
          <a:p>
            <a:pPr algn="ctr">
              <a:lnSpc>
                <a:spcPts val="4189"/>
              </a:lnSpc>
              <a:spcBef>
                <a:spcPct val="0"/>
              </a:spcBef>
            </a:pPr>
            <a:r>
              <a:rPr lang="en-US" sz="2992">
                <a:solidFill>
                  <a:srgbClr val="000000"/>
                </a:solidFill>
                <a:latin typeface="Montserrat"/>
                <a:ea typeface="Montserrat"/>
                <a:cs typeface="Montserrat"/>
                <a:sym typeface="Montserrat"/>
              </a:rPr>
              <a:t>Looks good since centered at 0, and the values are roughly symmetrical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786818" y="1733313"/>
            <a:ext cx="10714364" cy="2409450"/>
          </a:xfrm>
          <a:custGeom>
            <a:avLst/>
            <a:gdLst/>
            <a:ahLst/>
            <a:cxnLst/>
            <a:rect l="l" t="t" r="r" b="b"/>
            <a:pathLst>
              <a:path w="10714364" h="2409450">
                <a:moveTo>
                  <a:pt x="0" y="0"/>
                </a:moveTo>
                <a:lnTo>
                  <a:pt x="10714364" y="0"/>
                </a:lnTo>
                <a:lnTo>
                  <a:pt x="10714364" y="2409450"/>
                </a:lnTo>
                <a:lnTo>
                  <a:pt x="0" y="2409450"/>
                </a:lnTo>
                <a:lnTo>
                  <a:pt x="0" y="0"/>
                </a:lnTo>
                <a:close/>
              </a:path>
            </a:pathLst>
          </a:custGeom>
          <a:blipFill>
            <a:blip r:embed="rId2"/>
            <a:stretch>
              <a:fillRect/>
            </a:stretch>
          </a:blipFill>
        </p:spPr>
        <p:txBody>
          <a:bodyPr/>
          <a:lstStyle/>
          <a:p>
            <a:endParaRPr lang="en-US"/>
          </a:p>
        </p:txBody>
      </p:sp>
      <p:sp>
        <p:nvSpPr>
          <p:cNvPr id="4" name="Freeform 4"/>
          <p:cNvSpPr/>
          <p:nvPr/>
        </p:nvSpPr>
        <p:spPr>
          <a:xfrm>
            <a:off x="670519" y="4362916"/>
            <a:ext cx="9343434" cy="5370147"/>
          </a:xfrm>
          <a:custGeom>
            <a:avLst/>
            <a:gdLst/>
            <a:ahLst/>
            <a:cxnLst/>
            <a:rect l="l" t="t" r="r" b="b"/>
            <a:pathLst>
              <a:path w="9343434" h="5370147">
                <a:moveTo>
                  <a:pt x="0" y="0"/>
                </a:moveTo>
                <a:lnTo>
                  <a:pt x="9343435" y="0"/>
                </a:lnTo>
                <a:lnTo>
                  <a:pt x="9343435" y="5370147"/>
                </a:lnTo>
                <a:lnTo>
                  <a:pt x="0" y="5370147"/>
                </a:lnTo>
                <a:lnTo>
                  <a:pt x="0" y="0"/>
                </a:lnTo>
                <a:close/>
              </a:path>
            </a:pathLst>
          </a:custGeom>
          <a:blipFill>
            <a:blip r:embed="rId3"/>
            <a:stretch>
              <a:fillRect/>
            </a:stretch>
          </a:blipFill>
        </p:spPr>
        <p:txBody>
          <a:bodyPr/>
          <a:lstStyle/>
          <a:p>
            <a:endParaRPr lang="en-US"/>
          </a:p>
        </p:txBody>
      </p:sp>
      <p:sp>
        <p:nvSpPr>
          <p:cNvPr id="5" name="Freeform 5"/>
          <p:cNvSpPr/>
          <p:nvPr/>
        </p:nvSpPr>
        <p:spPr>
          <a:xfrm>
            <a:off x="10013954" y="6385610"/>
            <a:ext cx="8021851" cy="2872690"/>
          </a:xfrm>
          <a:custGeom>
            <a:avLst/>
            <a:gdLst/>
            <a:ahLst/>
            <a:cxnLst/>
            <a:rect l="l" t="t" r="r" b="b"/>
            <a:pathLst>
              <a:path w="8021851" h="2872690">
                <a:moveTo>
                  <a:pt x="0" y="0"/>
                </a:moveTo>
                <a:lnTo>
                  <a:pt x="8021850" y="0"/>
                </a:lnTo>
                <a:lnTo>
                  <a:pt x="8021850" y="2872690"/>
                </a:lnTo>
                <a:lnTo>
                  <a:pt x="0" y="287269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743425" y="1960834"/>
            <a:ext cx="10801149" cy="2405786"/>
          </a:xfrm>
          <a:custGeom>
            <a:avLst/>
            <a:gdLst/>
            <a:ahLst/>
            <a:cxnLst/>
            <a:rect l="l" t="t" r="r" b="b"/>
            <a:pathLst>
              <a:path w="10801149" h="2405786">
                <a:moveTo>
                  <a:pt x="0" y="0"/>
                </a:moveTo>
                <a:lnTo>
                  <a:pt x="10801150" y="0"/>
                </a:lnTo>
                <a:lnTo>
                  <a:pt x="10801150" y="2405786"/>
                </a:lnTo>
                <a:lnTo>
                  <a:pt x="0" y="2405786"/>
                </a:lnTo>
                <a:lnTo>
                  <a:pt x="0" y="0"/>
                </a:lnTo>
                <a:close/>
              </a:path>
            </a:pathLst>
          </a:custGeom>
          <a:blipFill>
            <a:blip r:embed="rId2"/>
            <a:stretch>
              <a:fillRect/>
            </a:stretch>
          </a:blipFill>
        </p:spPr>
        <p:txBody>
          <a:bodyPr/>
          <a:lstStyle/>
          <a:p>
            <a:endParaRPr lang="en-US"/>
          </a:p>
        </p:txBody>
      </p:sp>
      <p:sp>
        <p:nvSpPr>
          <p:cNvPr id="4" name="Freeform 4"/>
          <p:cNvSpPr/>
          <p:nvPr/>
        </p:nvSpPr>
        <p:spPr>
          <a:xfrm>
            <a:off x="484771" y="4366620"/>
            <a:ext cx="9343434" cy="5370147"/>
          </a:xfrm>
          <a:custGeom>
            <a:avLst/>
            <a:gdLst/>
            <a:ahLst/>
            <a:cxnLst/>
            <a:rect l="l" t="t" r="r" b="b"/>
            <a:pathLst>
              <a:path w="9343434" h="5370147">
                <a:moveTo>
                  <a:pt x="0" y="0"/>
                </a:moveTo>
                <a:lnTo>
                  <a:pt x="9343434" y="0"/>
                </a:lnTo>
                <a:lnTo>
                  <a:pt x="9343434" y="5370147"/>
                </a:lnTo>
                <a:lnTo>
                  <a:pt x="0" y="5370147"/>
                </a:lnTo>
                <a:lnTo>
                  <a:pt x="0" y="0"/>
                </a:lnTo>
                <a:close/>
              </a:path>
            </a:pathLst>
          </a:custGeom>
          <a:blipFill>
            <a:blip r:embed="rId3"/>
            <a:stretch>
              <a:fillRect/>
            </a:stretch>
          </a:blipFill>
        </p:spPr>
        <p:txBody>
          <a:bodyPr/>
          <a:lstStyle/>
          <a:p>
            <a:endParaRPr lang="en-US"/>
          </a:p>
        </p:txBody>
      </p:sp>
      <p:sp>
        <p:nvSpPr>
          <p:cNvPr id="5" name="Freeform 5"/>
          <p:cNvSpPr/>
          <p:nvPr/>
        </p:nvSpPr>
        <p:spPr>
          <a:xfrm>
            <a:off x="9583384" y="5770629"/>
            <a:ext cx="8465219" cy="3331473"/>
          </a:xfrm>
          <a:custGeom>
            <a:avLst/>
            <a:gdLst/>
            <a:ahLst/>
            <a:cxnLst/>
            <a:rect l="l" t="t" r="r" b="b"/>
            <a:pathLst>
              <a:path w="8465219" h="3331473">
                <a:moveTo>
                  <a:pt x="0" y="0"/>
                </a:moveTo>
                <a:lnTo>
                  <a:pt x="8465220" y="0"/>
                </a:lnTo>
                <a:lnTo>
                  <a:pt x="8465220" y="3331474"/>
                </a:lnTo>
                <a:lnTo>
                  <a:pt x="0" y="3331474"/>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223243" y="526481"/>
            <a:ext cx="12750265" cy="899662"/>
          </a:xfrm>
          <a:prstGeom prst="rect">
            <a:avLst/>
          </a:prstGeom>
        </p:spPr>
        <p:txBody>
          <a:bodyPr lIns="0" tIns="0" rIns="0" bIns="0" rtlCol="0" anchor="t">
            <a:spAutoFit/>
          </a:bodyPr>
          <a:lstStyle/>
          <a:p>
            <a:pPr algn="ctr">
              <a:lnSpc>
                <a:spcPts val="7409"/>
              </a:lnSpc>
              <a:spcBef>
                <a:spcPct val="0"/>
              </a:spcBef>
            </a:pPr>
            <a:r>
              <a:rPr lang="en-US" sz="5292">
                <a:solidFill>
                  <a:srgbClr val="000000"/>
                </a:solidFill>
                <a:latin typeface="Montserrat"/>
                <a:ea typeface="Montserrat"/>
                <a:cs typeface="Montserrat"/>
                <a:sym typeface="Montserrat"/>
              </a:rPr>
              <a:t>The problem we are trying to solve</a:t>
            </a:r>
          </a:p>
        </p:txBody>
      </p:sp>
      <p:sp>
        <p:nvSpPr>
          <p:cNvPr id="4" name="TextBox 4"/>
          <p:cNvSpPr txBox="1"/>
          <p:nvPr/>
        </p:nvSpPr>
        <p:spPr>
          <a:xfrm>
            <a:off x="223243" y="2172151"/>
            <a:ext cx="17096191" cy="7476905"/>
          </a:xfrm>
          <a:prstGeom prst="rect">
            <a:avLst/>
          </a:prstGeom>
        </p:spPr>
        <p:txBody>
          <a:bodyPr lIns="0" tIns="0" rIns="0" bIns="0" rtlCol="0" anchor="t">
            <a:spAutoFit/>
          </a:bodyPr>
          <a:lstStyle/>
          <a:p>
            <a:pPr marL="882247" lvl="1" indent="-441123" algn="l">
              <a:lnSpc>
                <a:spcPts val="5720"/>
              </a:lnSpc>
              <a:spcBef>
                <a:spcPct val="0"/>
              </a:spcBef>
              <a:buFont typeface="Arial"/>
              <a:buChar char="•"/>
            </a:pPr>
            <a:r>
              <a:rPr lang="en-US" sz="4086" u="sng">
                <a:solidFill>
                  <a:srgbClr val="000000"/>
                </a:solidFill>
                <a:latin typeface="Montserrat"/>
                <a:ea typeface="Montserrat"/>
                <a:cs typeface="Montserrat"/>
                <a:sym typeface="Montserrat"/>
              </a:rPr>
              <a:t>High Product Return Rates</a:t>
            </a:r>
          </a:p>
          <a:p>
            <a:pPr marL="1764493" lvl="2" indent="-588164" algn="l">
              <a:lnSpc>
                <a:spcPts val="5720"/>
              </a:lnSpc>
              <a:spcBef>
                <a:spcPct val="0"/>
              </a:spcBef>
              <a:buFont typeface="Arial"/>
              <a:buChar char="⚬"/>
            </a:pPr>
            <a:r>
              <a:rPr lang="en-US" sz="4086">
                <a:solidFill>
                  <a:srgbClr val="000000"/>
                </a:solidFill>
                <a:latin typeface="Montserrat"/>
                <a:ea typeface="Montserrat"/>
                <a:cs typeface="Montserrat"/>
                <a:sym typeface="Montserrat"/>
              </a:rPr>
              <a:t>Returns due to quality, sizing, or dissatisfaction.</a:t>
            </a:r>
          </a:p>
          <a:p>
            <a:pPr marL="1764493" lvl="2" indent="-588164" algn="l">
              <a:lnSpc>
                <a:spcPts val="5720"/>
              </a:lnSpc>
              <a:spcBef>
                <a:spcPct val="0"/>
              </a:spcBef>
              <a:buFont typeface="Arial"/>
              <a:buChar char="⚬"/>
            </a:pPr>
            <a:r>
              <a:rPr lang="en-US" sz="4086">
                <a:solidFill>
                  <a:srgbClr val="000000"/>
                </a:solidFill>
                <a:latin typeface="Montserrat"/>
                <a:ea typeface="Montserrat"/>
                <a:cs typeface="Montserrat"/>
                <a:sym typeface="Montserrat"/>
              </a:rPr>
              <a:t>Costly for companies.</a:t>
            </a:r>
          </a:p>
          <a:p>
            <a:pPr marL="882247" lvl="1" indent="-441123" algn="l">
              <a:lnSpc>
                <a:spcPts val="5720"/>
              </a:lnSpc>
              <a:spcBef>
                <a:spcPct val="0"/>
              </a:spcBef>
              <a:buFont typeface="Arial"/>
              <a:buChar char="•"/>
            </a:pPr>
            <a:r>
              <a:rPr lang="en-US" sz="4086" u="sng">
                <a:solidFill>
                  <a:srgbClr val="000000"/>
                </a:solidFill>
                <a:latin typeface="Montserrat"/>
                <a:ea typeface="Montserrat"/>
                <a:cs typeface="Montserrat"/>
                <a:sym typeface="Montserrat"/>
              </a:rPr>
              <a:t>Identifying Profitable Products</a:t>
            </a:r>
          </a:p>
          <a:p>
            <a:pPr marL="1764493" lvl="2" indent="-588164" algn="l">
              <a:lnSpc>
                <a:spcPts val="5720"/>
              </a:lnSpc>
              <a:spcBef>
                <a:spcPct val="0"/>
              </a:spcBef>
              <a:buFont typeface="Arial"/>
              <a:buChar char="⚬"/>
            </a:pPr>
            <a:r>
              <a:rPr lang="en-US" sz="4086">
                <a:solidFill>
                  <a:srgbClr val="000000"/>
                </a:solidFill>
                <a:latin typeface="Montserrat"/>
                <a:ea typeface="Montserrat"/>
                <a:cs typeface="Montserrat"/>
                <a:sym typeface="Montserrat"/>
              </a:rPr>
              <a:t>Hard to determine the most profitable items.</a:t>
            </a:r>
          </a:p>
          <a:p>
            <a:pPr marL="1764493" lvl="2" indent="-588164" algn="l">
              <a:lnSpc>
                <a:spcPts val="5720"/>
              </a:lnSpc>
              <a:spcBef>
                <a:spcPct val="0"/>
              </a:spcBef>
              <a:buFont typeface="Arial"/>
              <a:buChar char="⚬"/>
            </a:pPr>
            <a:r>
              <a:rPr lang="en-US" sz="4086">
                <a:solidFill>
                  <a:srgbClr val="000000"/>
                </a:solidFill>
                <a:latin typeface="Montserrat"/>
                <a:ea typeface="Montserrat"/>
                <a:cs typeface="Montserrat"/>
                <a:sym typeface="Montserrat"/>
              </a:rPr>
              <a:t>Difficulty in prioritizing production.</a:t>
            </a:r>
          </a:p>
          <a:p>
            <a:pPr marL="882247" lvl="1" indent="-441123" algn="l">
              <a:lnSpc>
                <a:spcPts val="5720"/>
              </a:lnSpc>
              <a:spcBef>
                <a:spcPct val="0"/>
              </a:spcBef>
              <a:buFont typeface="Arial"/>
              <a:buChar char="•"/>
            </a:pPr>
            <a:r>
              <a:rPr lang="en-US" sz="4086" u="sng">
                <a:solidFill>
                  <a:srgbClr val="000000"/>
                </a:solidFill>
                <a:latin typeface="Montserrat"/>
                <a:ea typeface="Montserrat"/>
                <a:cs typeface="Montserrat"/>
                <a:sym typeface="Montserrat"/>
              </a:rPr>
              <a:t>Shipping Delays and Inefficiencies</a:t>
            </a:r>
          </a:p>
          <a:p>
            <a:pPr marL="1764493" lvl="2" indent="-588164" algn="l">
              <a:lnSpc>
                <a:spcPts val="5720"/>
              </a:lnSpc>
              <a:spcBef>
                <a:spcPct val="0"/>
              </a:spcBef>
              <a:buFont typeface="Arial"/>
              <a:buChar char="⚬"/>
            </a:pPr>
            <a:r>
              <a:rPr lang="en-US" sz="4086">
                <a:solidFill>
                  <a:srgbClr val="000000"/>
                </a:solidFill>
                <a:latin typeface="Montserrat"/>
                <a:ea typeface="Montserrat"/>
                <a:cs typeface="Montserrat"/>
                <a:sym typeface="Montserrat"/>
              </a:rPr>
              <a:t>Delays impact customer satisfaction and costs.</a:t>
            </a:r>
          </a:p>
          <a:p>
            <a:pPr marL="1764493" lvl="2" indent="-588164" algn="l">
              <a:lnSpc>
                <a:spcPts val="5720"/>
              </a:lnSpc>
              <a:buFont typeface="Arial"/>
              <a:buChar char="⚬"/>
            </a:pPr>
            <a:r>
              <a:rPr lang="en-US" sz="4086">
                <a:solidFill>
                  <a:srgbClr val="000000"/>
                </a:solidFill>
                <a:latin typeface="Montserrat"/>
                <a:ea typeface="Montserrat"/>
                <a:cs typeface="Montserrat"/>
                <a:sym typeface="Montserrat"/>
              </a:rPr>
              <a:t>Inefficient shipping increases expenses.</a:t>
            </a:r>
          </a:p>
          <a:p>
            <a:pPr algn="ctr">
              <a:lnSpc>
                <a:spcPts val="7953"/>
              </a:lnSpc>
            </a:pPr>
            <a:endParaRPr lang="en-US" sz="4086">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26299" y="2577828"/>
            <a:ext cx="10776025" cy="5789603"/>
          </a:xfrm>
          <a:custGeom>
            <a:avLst/>
            <a:gdLst/>
            <a:ahLst/>
            <a:cxnLst/>
            <a:rect l="l" t="t" r="r" b="b"/>
            <a:pathLst>
              <a:path w="10776025" h="5789603">
                <a:moveTo>
                  <a:pt x="0" y="0"/>
                </a:moveTo>
                <a:lnTo>
                  <a:pt x="10776024" y="0"/>
                </a:lnTo>
                <a:lnTo>
                  <a:pt x="10776024" y="5789603"/>
                </a:lnTo>
                <a:lnTo>
                  <a:pt x="0" y="5789603"/>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
        <p:nvSpPr>
          <p:cNvPr id="5" name="TextBox 5"/>
          <p:cNvSpPr txBox="1"/>
          <p:nvPr/>
        </p:nvSpPr>
        <p:spPr>
          <a:xfrm>
            <a:off x="426299" y="1663739"/>
            <a:ext cx="3889623" cy="695014"/>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Key Findings -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26299" y="2577828"/>
            <a:ext cx="8133817" cy="3419900"/>
          </a:xfrm>
          <a:custGeom>
            <a:avLst/>
            <a:gdLst/>
            <a:ahLst/>
            <a:cxnLst/>
            <a:rect l="l" t="t" r="r" b="b"/>
            <a:pathLst>
              <a:path w="8133817" h="3419900">
                <a:moveTo>
                  <a:pt x="0" y="0"/>
                </a:moveTo>
                <a:lnTo>
                  <a:pt x="8133817" y="0"/>
                </a:lnTo>
                <a:lnTo>
                  <a:pt x="8133817" y="3419900"/>
                </a:lnTo>
                <a:lnTo>
                  <a:pt x="0" y="3419900"/>
                </a:lnTo>
                <a:lnTo>
                  <a:pt x="0" y="0"/>
                </a:lnTo>
                <a:close/>
              </a:path>
            </a:pathLst>
          </a:custGeom>
          <a:blipFill>
            <a:blip r:embed="rId2"/>
            <a:stretch>
              <a:fillRect/>
            </a:stretch>
          </a:blipFill>
        </p:spPr>
        <p:txBody>
          <a:bodyPr/>
          <a:lstStyle/>
          <a:p>
            <a:endParaRPr lang="en-US"/>
          </a:p>
        </p:txBody>
      </p:sp>
      <p:sp>
        <p:nvSpPr>
          <p:cNvPr id="4" name="Freeform 4"/>
          <p:cNvSpPr/>
          <p:nvPr/>
        </p:nvSpPr>
        <p:spPr>
          <a:xfrm>
            <a:off x="530351" y="6216803"/>
            <a:ext cx="7925714" cy="2641905"/>
          </a:xfrm>
          <a:custGeom>
            <a:avLst/>
            <a:gdLst/>
            <a:ahLst/>
            <a:cxnLst/>
            <a:rect l="l" t="t" r="r" b="b"/>
            <a:pathLst>
              <a:path w="7925714" h="2641905">
                <a:moveTo>
                  <a:pt x="0" y="0"/>
                </a:moveTo>
                <a:lnTo>
                  <a:pt x="7925713" y="0"/>
                </a:lnTo>
                <a:lnTo>
                  <a:pt x="7925713" y="2641905"/>
                </a:lnTo>
                <a:lnTo>
                  <a:pt x="0" y="2641905"/>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- 2</a:t>
            </a:r>
          </a:p>
        </p:txBody>
      </p:sp>
      <p:sp>
        <p:nvSpPr>
          <p:cNvPr id="6" name="TextBox 6"/>
          <p:cNvSpPr txBox="1"/>
          <p:nvPr/>
        </p:nvSpPr>
        <p:spPr>
          <a:xfrm>
            <a:off x="426299" y="1663739"/>
            <a:ext cx="3889623" cy="695014"/>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Key Findings - </a:t>
            </a:r>
          </a:p>
        </p:txBody>
      </p:sp>
      <p:sp>
        <p:nvSpPr>
          <p:cNvPr id="7" name="TextBox 7"/>
          <p:cNvSpPr txBox="1"/>
          <p:nvPr/>
        </p:nvSpPr>
        <p:spPr>
          <a:xfrm>
            <a:off x="9957911" y="2530203"/>
            <a:ext cx="6162820" cy="2242604"/>
          </a:xfrm>
          <a:prstGeom prst="rect">
            <a:avLst/>
          </a:prstGeom>
        </p:spPr>
        <p:txBody>
          <a:bodyPr lIns="0" tIns="0" rIns="0" bIns="0" rtlCol="0" anchor="t">
            <a:spAutoFit/>
          </a:bodyPr>
          <a:lstStyle/>
          <a:p>
            <a:pPr algn="ctr">
              <a:lnSpc>
                <a:spcPts val="3569"/>
              </a:lnSpc>
            </a:pPr>
            <a:r>
              <a:rPr lang="en-US" sz="2549">
                <a:solidFill>
                  <a:srgbClr val="000000"/>
                </a:solidFill>
                <a:latin typeface="Montserrat"/>
                <a:ea typeface="Montserrat"/>
                <a:cs typeface="Montserrat"/>
                <a:sym typeface="Montserrat"/>
              </a:rPr>
              <a:t>R-Squared - As close to 1 as possible</a:t>
            </a:r>
          </a:p>
          <a:p>
            <a:pPr algn="ctr">
              <a:lnSpc>
                <a:spcPts val="3569"/>
              </a:lnSpc>
            </a:pPr>
            <a:r>
              <a:rPr lang="en-US" sz="2549">
                <a:solidFill>
                  <a:srgbClr val="000000"/>
                </a:solidFill>
                <a:latin typeface="Montserrat"/>
                <a:ea typeface="Montserrat"/>
                <a:cs typeface="Montserrat"/>
                <a:sym typeface="Montserrat"/>
              </a:rPr>
              <a:t>Adjusted R-squared - Largest possible</a:t>
            </a:r>
          </a:p>
          <a:p>
            <a:pPr algn="ctr">
              <a:lnSpc>
                <a:spcPts val="3569"/>
              </a:lnSpc>
            </a:pPr>
            <a:r>
              <a:rPr lang="en-US" sz="2549">
                <a:solidFill>
                  <a:srgbClr val="000000"/>
                </a:solidFill>
                <a:latin typeface="Montserrat"/>
                <a:ea typeface="Montserrat"/>
                <a:cs typeface="Montserrat"/>
                <a:sym typeface="Montserrat"/>
              </a:rPr>
              <a:t>Residual Standard Error - As small</a:t>
            </a:r>
          </a:p>
          <a:p>
            <a:pPr algn="l">
              <a:lnSpc>
                <a:spcPts val="3569"/>
              </a:lnSpc>
            </a:pPr>
            <a:r>
              <a:rPr lang="en-US" sz="2549">
                <a:solidFill>
                  <a:srgbClr val="000000"/>
                </a:solidFill>
                <a:latin typeface="Montserrat"/>
                <a:ea typeface="Montserrat"/>
                <a:cs typeface="Montserrat"/>
                <a:sym typeface="Montserrat"/>
              </a:rPr>
              <a:t>Degree of Freedom - More than 30</a:t>
            </a:r>
          </a:p>
          <a:p>
            <a:pPr algn="ctr">
              <a:lnSpc>
                <a:spcPts val="3569"/>
              </a:lnSpc>
              <a:spcBef>
                <a:spcPct val="0"/>
              </a:spcBef>
            </a:pPr>
            <a:endParaRPr lang="en-US" sz="2549">
              <a:solidFill>
                <a:srgbClr val="000000"/>
              </a:solidFill>
              <a:latin typeface="Montserrat"/>
              <a:ea typeface="Montserrat"/>
              <a:cs typeface="Montserrat"/>
              <a:sym typeface="Montserrat"/>
            </a:endParaRPr>
          </a:p>
        </p:txBody>
      </p:sp>
      <p:sp>
        <p:nvSpPr>
          <p:cNvPr id="8" name="TextBox 8"/>
          <p:cNvSpPr txBox="1"/>
          <p:nvPr/>
        </p:nvSpPr>
        <p:spPr>
          <a:xfrm>
            <a:off x="9174898" y="5950103"/>
            <a:ext cx="8084402" cy="2394756"/>
          </a:xfrm>
          <a:prstGeom prst="rect">
            <a:avLst/>
          </a:prstGeom>
        </p:spPr>
        <p:txBody>
          <a:bodyPr lIns="0" tIns="0" rIns="0" bIns="0" rtlCol="0" anchor="t">
            <a:spAutoFit/>
          </a:bodyPr>
          <a:lstStyle/>
          <a:p>
            <a:pPr algn="ctr">
              <a:lnSpc>
                <a:spcPts val="3164"/>
              </a:lnSpc>
            </a:pPr>
            <a:r>
              <a:rPr lang="en-US" sz="2260">
                <a:solidFill>
                  <a:srgbClr val="000000"/>
                </a:solidFill>
                <a:latin typeface="Montserrat"/>
                <a:ea typeface="Montserrat"/>
                <a:cs typeface="Montserrat"/>
                <a:sym typeface="Montserrat"/>
              </a:rPr>
              <a:t>F statistic should be relatively large and p-value should be relatively smaller, typically less than 0.05 so that at least  one of the independent variables significantly contributes to explaining the variation in the dependent variable.</a:t>
            </a:r>
          </a:p>
          <a:p>
            <a:pPr algn="ctr">
              <a:lnSpc>
                <a:spcPts val="3164"/>
              </a:lnSpc>
              <a:spcBef>
                <a:spcPct val="0"/>
              </a:spcBef>
            </a:pPr>
            <a:endParaRPr lang="en-US" sz="2260">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14451" y="340633"/>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a:t>
            </a:r>
          </a:p>
        </p:txBody>
      </p:sp>
      <p:sp>
        <p:nvSpPr>
          <p:cNvPr id="4" name="TextBox 4"/>
          <p:cNvSpPr txBox="1"/>
          <p:nvPr/>
        </p:nvSpPr>
        <p:spPr>
          <a:xfrm>
            <a:off x="525937" y="1903684"/>
            <a:ext cx="17104604" cy="1879655"/>
          </a:xfrm>
          <a:prstGeom prst="rect">
            <a:avLst/>
          </a:prstGeom>
        </p:spPr>
        <p:txBody>
          <a:bodyPr lIns="0" tIns="0" rIns="0" bIns="0" rtlCol="0" anchor="t">
            <a:spAutoFit/>
          </a:bodyPr>
          <a:lstStyle/>
          <a:p>
            <a:pPr algn="just">
              <a:lnSpc>
                <a:spcPts val="5071"/>
              </a:lnSpc>
              <a:spcBef>
                <a:spcPct val="0"/>
              </a:spcBef>
            </a:pPr>
            <a:r>
              <a:rPr lang="en-US" sz="3622" b="1">
                <a:solidFill>
                  <a:srgbClr val="000000"/>
                </a:solidFill>
                <a:latin typeface="Montserrat Bold"/>
                <a:ea typeface="Montserrat Bold"/>
                <a:cs typeface="Montserrat Bold"/>
                <a:sym typeface="Montserrat Bold"/>
              </a:rPr>
              <a:t>Question 3) How do specific operational decisions (e.g., timing of shipments, warehouse selection) influence the total cost incurred for production and shipping? </a:t>
            </a:r>
          </a:p>
        </p:txBody>
      </p:sp>
      <p:sp>
        <p:nvSpPr>
          <p:cNvPr id="5" name="TextBox 5"/>
          <p:cNvSpPr txBox="1"/>
          <p:nvPr/>
        </p:nvSpPr>
        <p:spPr>
          <a:xfrm>
            <a:off x="525937" y="4173864"/>
            <a:ext cx="17762063" cy="3794180"/>
          </a:xfrm>
          <a:prstGeom prst="rect">
            <a:avLst/>
          </a:prstGeom>
        </p:spPr>
        <p:txBody>
          <a:bodyPr lIns="0" tIns="0" rIns="0" bIns="0" rtlCol="0" anchor="t">
            <a:spAutoFit/>
          </a:bodyPr>
          <a:lstStyle/>
          <a:p>
            <a:pPr algn="l">
              <a:lnSpc>
                <a:spcPts val="5071"/>
              </a:lnSpc>
              <a:spcBef>
                <a:spcPct val="0"/>
              </a:spcBef>
            </a:pPr>
            <a:r>
              <a:rPr lang="en-US" sz="3622">
                <a:solidFill>
                  <a:srgbClr val="000000"/>
                </a:solidFill>
                <a:latin typeface="Montserrat"/>
                <a:ea typeface="Montserrat"/>
                <a:cs typeface="Montserrat"/>
                <a:sym typeface="Montserrat"/>
              </a:rPr>
              <a:t>Operational decisions like shipment timing and warehouse selection directly impact costs. Delaying shipments can lead to rush fees, while early shipments may increase storage costs. Choosing a warehouse closer to key markets reduces shipping costs and delivery times, while distant warehouses raise transportation costs. Smarter decisions in these areas can lower overall production and shipping expenses.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028700" y="2846914"/>
            <a:ext cx="15367753" cy="3553793"/>
          </a:xfrm>
          <a:custGeom>
            <a:avLst/>
            <a:gdLst/>
            <a:ahLst/>
            <a:cxnLst/>
            <a:rect l="l" t="t" r="r" b="b"/>
            <a:pathLst>
              <a:path w="15367753" h="3553793">
                <a:moveTo>
                  <a:pt x="0" y="0"/>
                </a:moveTo>
                <a:lnTo>
                  <a:pt x="15367753" y="0"/>
                </a:lnTo>
                <a:lnTo>
                  <a:pt x="15367753" y="3553793"/>
                </a:lnTo>
                <a:lnTo>
                  <a:pt x="0" y="3553793"/>
                </a:lnTo>
                <a:lnTo>
                  <a:pt x="0" y="0"/>
                </a:lnTo>
                <a:close/>
              </a:path>
            </a:pathLst>
          </a:custGeom>
          <a:blipFill>
            <a:blip r:embed="rId2"/>
            <a:stretch>
              <a:fillRect/>
            </a:stretch>
          </a:blipFill>
        </p:spPr>
        <p:txBody>
          <a:bodyPr/>
          <a:lstStyle/>
          <a:p>
            <a:endParaRPr lang="en-US"/>
          </a:p>
        </p:txBody>
      </p:sp>
      <p:sp>
        <p:nvSpPr>
          <p:cNvPr id="4" name="Freeform 4"/>
          <p:cNvSpPr/>
          <p:nvPr/>
        </p:nvSpPr>
        <p:spPr>
          <a:xfrm>
            <a:off x="1028700" y="6663289"/>
            <a:ext cx="9500493" cy="695068"/>
          </a:xfrm>
          <a:custGeom>
            <a:avLst/>
            <a:gdLst/>
            <a:ahLst/>
            <a:cxnLst/>
            <a:rect l="l" t="t" r="r" b="b"/>
            <a:pathLst>
              <a:path w="9500493" h="695068">
                <a:moveTo>
                  <a:pt x="0" y="0"/>
                </a:moveTo>
                <a:lnTo>
                  <a:pt x="9500493" y="0"/>
                </a:lnTo>
                <a:lnTo>
                  <a:pt x="9500493" y="695068"/>
                </a:lnTo>
                <a:lnTo>
                  <a:pt x="0" y="695068"/>
                </a:lnTo>
                <a:lnTo>
                  <a:pt x="0" y="0"/>
                </a:lnTo>
                <a:close/>
              </a:path>
            </a:pathLst>
          </a:custGeom>
          <a:blipFill>
            <a:blip r:embed="rId3"/>
            <a:stretch>
              <a:fillRect l="-3464" r="-3464" b="-585107"/>
            </a:stretch>
          </a:blipFill>
        </p:spPr>
        <p:txBody>
          <a:bodyPr/>
          <a:lstStyle/>
          <a:p>
            <a:endParaRPr lang="en-US"/>
          </a:p>
        </p:txBody>
      </p:sp>
      <p:sp>
        <p:nvSpPr>
          <p:cNvPr id="5" name="Freeform 5"/>
          <p:cNvSpPr/>
          <p:nvPr/>
        </p:nvSpPr>
        <p:spPr>
          <a:xfrm>
            <a:off x="7681116" y="6400707"/>
            <a:ext cx="10606884" cy="4011055"/>
          </a:xfrm>
          <a:custGeom>
            <a:avLst/>
            <a:gdLst/>
            <a:ahLst/>
            <a:cxnLst/>
            <a:rect l="l" t="t" r="r" b="b"/>
            <a:pathLst>
              <a:path w="10606884" h="4011055">
                <a:moveTo>
                  <a:pt x="0" y="0"/>
                </a:moveTo>
                <a:lnTo>
                  <a:pt x="10606884" y="0"/>
                </a:lnTo>
                <a:lnTo>
                  <a:pt x="10606884" y="4011055"/>
                </a:lnTo>
                <a:lnTo>
                  <a:pt x="0" y="4011055"/>
                </a:lnTo>
                <a:lnTo>
                  <a:pt x="0" y="0"/>
                </a:lnTo>
                <a:close/>
              </a:path>
            </a:pathLst>
          </a:custGeom>
          <a:blipFill>
            <a:blip r:embed="rId3"/>
            <a:stretch>
              <a:fillRect t="-23956"/>
            </a:stretch>
          </a:blipFill>
        </p:spPr>
        <p:txBody>
          <a:bodyPr/>
          <a:lstStyle/>
          <a:p>
            <a:endParaRPr lang="en-US"/>
          </a:p>
        </p:txBody>
      </p:sp>
      <p:sp>
        <p:nvSpPr>
          <p:cNvPr id="6" name="TextBox 6"/>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7" name="TextBox 7"/>
          <p:cNvSpPr txBox="1"/>
          <p:nvPr/>
        </p:nvSpPr>
        <p:spPr>
          <a:xfrm>
            <a:off x="1028700" y="1894159"/>
            <a:ext cx="15782243" cy="1838835"/>
          </a:xfrm>
          <a:prstGeom prst="rect">
            <a:avLst/>
          </a:prstGeom>
        </p:spPr>
        <p:txBody>
          <a:bodyPr lIns="0" tIns="0" rIns="0" bIns="0" rtlCol="0" anchor="t">
            <a:spAutoFit/>
          </a:bodyPr>
          <a:lstStyle/>
          <a:p>
            <a:pPr algn="l">
              <a:lnSpc>
                <a:spcPts val="4931"/>
              </a:lnSpc>
            </a:pPr>
            <a:r>
              <a:rPr lang="en-US" sz="3522" b="1">
                <a:solidFill>
                  <a:srgbClr val="000000"/>
                </a:solidFill>
                <a:latin typeface="Montserrat Bold"/>
                <a:ea typeface="Montserrat Bold"/>
                <a:cs typeface="Montserrat Bold"/>
                <a:sym typeface="Montserrat Bold"/>
              </a:rPr>
              <a:t>Methods Used: Data Preprocessing</a:t>
            </a:r>
          </a:p>
          <a:p>
            <a:pPr algn="l">
              <a:lnSpc>
                <a:spcPts val="4931"/>
              </a:lnSpc>
            </a:pPr>
            <a:endParaRPr lang="en-US" sz="3522" b="1">
              <a:solidFill>
                <a:srgbClr val="000000"/>
              </a:solidFill>
              <a:latin typeface="Montserrat Bold"/>
              <a:ea typeface="Montserrat Bold"/>
              <a:cs typeface="Montserrat Bold"/>
              <a:sym typeface="Montserrat Bold"/>
            </a:endParaRPr>
          </a:p>
          <a:p>
            <a:pPr algn="l">
              <a:lnSpc>
                <a:spcPts val="4931"/>
              </a:lnSpc>
              <a:spcBef>
                <a:spcPct val="0"/>
              </a:spcBef>
            </a:pPr>
            <a:endParaRPr lang="en-US" sz="3522" b="1">
              <a:solidFill>
                <a:srgbClr val="000000"/>
              </a:solidFill>
              <a:latin typeface="Montserrat Bold"/>
              <a:ea typeface="Montserrat Bold"/>
              <a:cs typeface="Montserrat Bold"/>
              <a:sym typeface="Montserrat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833436" y="2676071"/>
            <a:ext cx="11122066" cy="7423979"/>
          </a:xfrm>
          <a:custGeom>
            <a:avLst/>
            <a:gdLst/>
            <a:ahLst/>
            <a:cxnLst/>
            <a:rect l="l" t="t" r="r" b="b"/>
            <a:pathLst>
              <a:path w="11122066" h="7423979">
                <a:moveTo>
                  <a:pt x="0" y="0"/>
                </a:moveTo>
                <a:lnTo>
                  <a:pt x="11122066" y="0"/>
                </a:lnTo>
                <a:lnTo>
                  <a:pt x="11122066" y="7423980"/>
                </a:lnTo>
                <a:lnTo>
                  <a:pt x="0" y="742398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5" name="TextBox 5"/>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694967" y="2506989"/>
            <a:ext cx="10022482" cy="7654671"/>
          </a:xfrm>
          <a:custGeom>
            <a:avLst/>
            <a:gdLst/>
            <a:ahLst/>
            <a:cxnLst/>
            <a:rect l="l" t="t" r="r" b="b"/>
            <a:pathLst>
              <a:path w="10022482" h="7654671">
                <a:moveTo>
                  <a:pt x="0" y="0"/>
                </a:moveTo>
                <a:lnTo>
                  <a:pt x="10022482" y="0"/>
                </a:lnTo>
                <a:lnTo>
                  <a:pt x="10022482" y="7654671"/>
                </a:lnTo>
                <a:lnTo>
                  <a:pt x="0" y="765467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5" name="TextBox 5"/>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493371" y="2833780"/>
            <a:ext cx="9798774" cy="2131233"/>
          </a:xfrm>
          <a:custGeom>
            <a:avLst/>
            <a:gdLst/>
            <a:ahLst/>
            <a:cxnLst/>
            <a:rect l="l" t="t" r="r" b="b"/>
            <a:pathLst>
              <a:path w="9798774" h="2131233">
                <a:moveTo>
                  <a:pt x="0" y="0"/>
                </a:moveTo>
                <a:lnTo>
                  <a:pt x="9798774" y="0"/>
                </a:lnTo>
                <a:lnTo>
                  <a:pt x="9798774" y="2131233"/>
                </a:lnTo>
                <a:lnTo>
                  <a:pt x="0" y="2131233"/>
                </a:lnTo>
                <a:lnTo>
                  <a:pt x="0" y="0"/>
                </a:lnTo>
                <a:close/>
              </a:path>
            </a:pathLst>
          </a:custGeom>
          <a:blipFill>
            <a:blip r:embed="rId2"/>
            <a:stretch>
              <a:fillRect/>
            </a:stretch>
          </a:blipFill>
        </p:spPr>
        <p:txBody>
          <a:bodyPr/>
          <a:lstStyle/>
          <a:p>
            <a:endParaRPr lang="en-US"/>
          </a:p>
        </p:txBody>
      </p:sp>
      <p:sp>
        <p:nvSpPr>
          <p:cNvPr id="4" name="Freeform 4"/>
          <p:cNvSpPr/>
          <p:nvPr/>
        </p:nvSpPr>
        <p:spPr>
          <a:xfrm>
            <a:off x="3493371" y="4958917"/>
            <a:ext cx="9798774" cy="5328083"/>
          </a:xfrm>
          <a:custGeom>
            <a:avLst/>
            <a:gdLst/>
            <a:ahLst/>
            <a:cxnLst/>
            <a:rect l="l" t="t" r="r" b="b"/>
            <a:pathLst>
              <a:path w="9798774" h="5328083">
                <a:moveTo>
                  <a:pt x="0" y="0"/>
                </a:moveTo>
                <a:lnTo>
                  <a:pt x="9798774" y="0"/>
                </a:lnTo>
                <a:lnTo>
                  <a:pt x="9798774" y="5328083"/>
                </a:lnTo>
                <a:lnTo>
                  <a:pt x="0" y="532808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6" name="TextBox 6"/>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4115732" y="2434608"/>
            <a:ext cx="9942846" cy="2013426"/>
          </a:xfrm>
          <a:custGeom>
            <a:avLst/>
            <a:gdLst/>
            <a:ahLst/>
            <a:cxnLst/>
            <a:rect l="l" t="t" r="r" b="b"/>
            <a:pathLst>
              <a:path w="9942846" h="2013426">
                <a:moveTo>
                  <a:pt x="0" y="0"/>
                </a:moveTo>
                <a:lnTo>
                  <a:pt x="9942845" y="0"/>
                </a:lnTo>
                <a:lnTo>
                  <a:pt x="9942845" y="2013426"/>
                </a:lnTo>
                <a:lnTo>
                  <a:pt x="0" y="2013426"/>
                </a:lnTo>
                <a:lnTo>
                  <a:pt x="0" y="0"/>
                </a:lnTo>
                <a:close/>
              </a:path>
            </a:pathLst>
          </a:custGeom>
          <a:blipFill>
            <a:blip r:embed="rId2"/>
            <a:stretch>
              <a:fillRect/>
            </a:stretch>
          </a:blipFill>
        </p:spPr>
        <p:txBody>
          <a:bodyPr/>
          <a:lstStyle/>
          <a:p>
            <a:endParaRPr lang="en-US"/>
          </a:p>
        </p:txBody>
      </p:sp>
      <p:sp>
        <p:nvSpPr>
          <p:cNvPr id="4" name="Freeform 4"/>
          <p:cNvSpPr/>
          <p:nvPr/>
        </p:nvSpPr>
        <p:spPr>
          <a:xfrm>
            <a:off x="4115732" y="4644435"/>
            <a:ext cx="9942846" cy="5642565"/>
          </a:xfrm>
          <a:custGeom>
            <a:avLst/>
            <a:gdLst/>
            <a:ahLst/>
            <a:cxnLst/>
            <a:rect l="l" t="t" r="r" b="b"/>
            <a:pathLst>
              <a:path w="9942846" h="5642565">
                <a:moveTo>
                  <a:pt x="0" y="0"/>
                </a:moveTo>
                <a:lnTo>
                  <a:pt x="9942845" y="0"/>
                </a:lnTo>
                <a:lnTo>
                  <a:pt x="9942845" y="5642565"/>
                </a:lnTo>
                <a:lnTo>
                  <a:pt x="0" y="5642565"/>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6" name="TextBox 6"/>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222954" y="2725969"/>
            <a:ext cx="9622016" cy="2417531"/>
          </a:xfrm>
          <a:custGeom>
            <a:avLst/>
            <a:gdLst/>
            <a:ahLst/>
            <a:cxnLst/>
            <a:rect l="l" t="t" r="r" b="b"/>
            <a:pathLst>
              <a:path w="9622016" h="2417531">
                <a:moveTo>
                  <a:pt x="0" y="0"/>
                </a:moveTo>
                <a:lnTo>
                  <a:pt x="9622015" y="0"/>
                </a:lnTo>
                <a:lnTo>
                  <a:pt x="9622015" y="2417531"/>
                </a:lnTo>
                <a:lnTo>
                  <a:pt x="0" y="2417531"/>
                </a:lnTo>
                <a:lnTo>
                  <a:pt x="0" y="0"/>
                </a:lnTo>
                <a:close/>
              </a:path>
            </a:pathLst>
          </a:custGeom>
          <a:blipFill>
            <a:blip r:embed="rId2"/>
            <a:stretch>
              <a:fillRect/>
            </a:stretch>
          </a:blipFill>
        </p:spPr>
        <p:txBody>
          <a:bodyPr/>
          <a:lstStyle/>
          <a:p>
            <a:endParaRPr lang="en-US"/>
          </a:p>
        </p:txBody>
      </p:sp>
      <p:sp>
        <p:nvSpPr>
          <p:cNvPr id="4" name="Freeform 4"/>
          <p:cNvSpPr/>
          <p:nvPr/>
        </p:nvSpPr>
        <p:spPr>
          <a:xfrm>
            <a:off x="3046982" y="4787879"/>
            <a:ext cx="9797988" cy="5499121"/>
          </a:xfrm>
          <a:custGeom>
            <a:avLst/>
            <a:gdLst/>
            <a:ahLst/>
            <a:cxnLst/>
            <a:rect l="l" t="t" r="r" b="b"/>
            <a:pathLst>
              <a:path w="9797988" h="5499121">
                <a:moveTo>
                  <a:pt x="0" y="0"/>
                </a:moveTo>
                <a:lnTo>
                  <a:pt x="9797987" y="0"/>
                </a:lnTo>
                <a:lnTo>
                  <a:pt x="9797987" y="5499121"/>
                </a:lnTo>
                <a:lnTo>
                  <a:pt x="0" y="549912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6" name="TextBox 6"/>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316131" y="2954664"/>
            <a:ext cx="10410283" cy="1665645"/>
          </a:xfrm>
          <a:custGeom>
            <a:avLst/>
            <a:gdLst/>
            <a:ahLst/>
            <a:cxnLst/>
            <a:rect l="l" t="t" r="r" b="b"/>
            <a:pathLst>
              <a:path w="10410283" h="1665645">
                <a:moveTo>
                  <a:pt x="0" y="0"/>
                </a:moveTo>
                <a:lnTo>
                  <a:pt x="10410283" y="0"/>
                </a:lnTo>
                <a:lnTo>
                  <a:pt x="10410283" y="1665646"/>
                </a:lnTo>
                <a:lnTo>
                  <a:pt x="0" y="1665646"/>
                </a:lnTo>
                <a:lnTo>
                  <a:pt x="0" y="0"/>
                </a:lnTo>
                <a:close/>
              </a:path>
            </a:pathLst>
          </a:custGeom>
          <a:blipFill>
            <a:blip r:embed="rId2"/>
            <a:stretch>
              <a:fillRect/>
            </a:stretch>
          </a:blipFill>
        </p:spPr>
        <p:txBody>
          <a:bodyPr/>
          <a:lstStyle/>
          <a:p>
            <a:endParaRPr lang="en-US"/>
          </a:p>
        </p:txBody>
      </p:sp>
      <p:sp>
        <p:nvSpPr>
          <p:cNvPr id="4" name="Freeform 4"/>
          <p:cNvSpPr/>
          <p:nvPr/>
        </p:nvSpPr>
        <p:spPr>
          <a:xfrm>
            <a:off x="10957503" y="2506989"/>
            <a:ext cx="7105935" cy="7549466"/>
          </a:xfrm>
          <a:custGeom>
            <a:avLst/>
            <a:gdLst/>
            <a:ahLst/>
            <a:cxnLst/>
            <a:rect l="l" t="t" r="r" b="b"/>
            <a:pathLst>
              <a:path w="7105935" h="7549466">
                <a:moveTo>
                  <a:pt x="0" y="0"/>
                </a:moveTo>
                <a:lnTo>
                  <a:pt x="7105935" y="0"/>
                </a:lnTo>
                <a:lnTo>
                  <a:pt x="7105935" y="7549467"/>
                </a:lnTo>
                <a:lnTo>
                  <a:pt x="0" y="7549467"/>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6" name="TextBox 6"/>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223243" y="526481"/>
            <a:ext cx="10451661" cy="899662"/>
          </a:xfrm>
          <a:prstGeom prst="rect">
            <a:avLst/>
          </a:prstGeom>
        </p:spPr>
        <p:txBody>
          <a:bodyPr lIns="0" tIns="0" rIns="0" bIns="0" rtlCol="0" anchor="t">
            <a:spAutoFit/>
          </a:bodyPr>
          <a:lstStyle/>
          <a:p>
            <a:pPr algn="ctr">
              <a:lnSpc>
                <a:spcPts val="7409"/>
              </a:lnSpc>
              <a:spcBef>
                <a:spcPct val="0"/>
              </a:spcBef>
            </a:pPr>
            <a:r>
              <a:rPr lang="en-US" sz="5292">
                <a:solidFill>
                  <a:srgbClr val="000000"/>
                </a:solidFill>
                <a:latin typeface="Montserrat"/>
                <a:ea typeface="Montserrat"/>
                <a:cs typeface="Montserrat"/>
                <a:sym typeface="Montserrat"/>
              </a:rPr>
              <a:t> Importance of the Problem</a:t>
            </a:r>
          </a:p>
        </p:txBody>
      </p:sp>
      <p:sp>
        <p:nvSpPr>
          <p:cNvPr id="4" name="TextBox 4"/>
          <p:cNvSpPr txBox="1"/>
          <p:nvPr/>
        </p:nvSpPr>
        <p:spPr>
          <a:xfrm>
            <a:off x="435510" y="1513159"/>
            <a:ext cx="17704603" cy="10080658"/>
          </a:xfrm>
          <a:prstGeom prst="rect">
            <a:avLst/>
          </a:prstGeom>
        </p:spPr>
        <p:txBody>
          <a:bodyPr lIns="0" tIns="0" rIns="0" bIns="0" rtlCol="0" anchor="t">
            <a:spAutoFit/>
          </a:bodyPr>
          <a:lstStyle/>
          <a:p>
            <a:pPr algn="l">
              <a:lnSpc>
                <a:spcPts val="3937"/>
              </a:lnSpc>
            </a:pPr>
            <a:endParaRPr/>
          </a:p>
          <a:p>
            <a:pPr algn="l">
              <a:lnSpc>
                <a:spcPts val="3937"/>
              </a:lnSpc>
            </a:pPr>
            <a:r>
              <a:rPr lang="en-US" sz="2812">
                <a:solidFill>
                  <a:srgbClr val="000000"/>
                </a:solidFill>
                <a:latin typeface="Montserrat"/>
                <a:ea typeface="Montserrat"/>
                <a:cs typeface="Montserrat"/>
                <a:sym typeface="Montserrat"/>
              </a:rPr>
              <a:t>The importance of this problem stems from the significant impact of inefficiencies and high costs within fast-fashion supply chains. Addressing these issues can lead to:</a:t>
            </a:r>
          </a:p>
          <a:p>
            <a:pPr algn="l">
              <a:lnSpc>
                <a:spcPts val="3937"/>
              </a:lnSpc>
            </a:pPr>
            <a:endParaRPr lang="en-US" sz="2812">
              <a:solidFill>
                <a:srgbClr val="000000"/>
              </a:solidFill>
              <a:latin typeface="Montserrat"/>
              <a:ea typeface="Montserrat"/>
              <a:cs typeface="Montserrat"/>
              <a:sym typeface="Montserrat"/>
            </a:endParaRPr>
          </a:p>
          <a:p>
            <a:pPr marL="607169" lvl="1" indent="-303584" algn="l">
              <a:lnSpc>
                <a:spcPts val="3937"/>
              </a:lnSpc>
              <a:buFont typeface="Arial"/>
              <a:buChar char="•"/>
            </a:pPr>
            <a:r>
              <a:rPr lang="en-US" sz="2812" b="1">
                <a:solidFill>
                  <a:srgbClr val="000000"/>
                </a:solidFill>
                <a:latin typeface="Montserrat Bold"/>
                <a:ea typeface="Montserrat Bold"/>
                <a:cs typeface="Montserrat Bold"/>
                <a:sym typeface="Montserrat Bold"/>
              </a:rPr>
              <a:t>Improved profitability: </a:t>
            </a:r>
            <a:r>
              <a:rPr lang="en-US" sz="2812">
                <a:solidFill>
                  <a:srgbClr val="000000"/>
                </a:solidFill>
                <a:latin typeface="Montserrat"/>
                <a:ea typeface="Montserrat"/>
                <a:cs typeface="Montserrat"/>
                <a:sym typeface="Montserrat"/>
              </a:rPr>
              <a:t>Reducing returns, optimizing resource allocation, and lowering operational costs directly boost profitability.</a:t>
            </a:r>
          </a:p>
          <a:p>
            <a:pPr algn="l">
              <a:lnSpc>
                <a:spcPts val="3937"/>
              </a:lnSpc>
            </a:pPr>
            <a:endParaRPr lang="en-US" sz="2812">
              <a:solidFill>
                <a:srgbClr val="000000"/>
              </a:solidFill>
              <a:latin typeface="Montserrat"/>
              <a:ea typeface="Montserrat"/>
              <a:cs typeface="Montserrat"/>
              <a:sym typeface="Montserrat"/>
            </a:endParaRPr>
          </a:p>
          <a:p>
            <a:pPr marL="607169" lvl="1" indent="-303584" algn="l">
              <a:lnSpc>
                <a:spcPts val="3937"/>
              </a:lnSpc>
              <a:buFont typeface="Arial"/>
              <a:buChar char="•"/>
            </a:pPr>
            <a:r>
              <a:rPr lang="en-US" sz="2812" b="1">
                <a:solidFill>
                  <a:srgbClr val="000000"/>
                </a:solidFill>
                <a:latin typeface="Montserrat Bold"/>
                <a:ea typeface="Montserrat Bold"/>
                <a:cs typeface="Montserrat Bold"/>
                <a:sym typeface="Montserrat Bold"/>
              </a:rPr>
              <a:t>Enhanced sustainability: </a:t>
            </a:r>
            <a:r>
              <a:rPr lang="en-US" sz="2812">
                <a:solidFill>
                  <a:srgbClr val="000000"/>
                </a:solidFill>
                <a:latin typeface="Montserrat"/>
                <a:ea typeface="Montserrat"/>
                <a:cs typeface="Montserrat"/>
                <a:sym typeface="Montserrat"/>
              </a:rPr>
              <a:t>Efficient supply chains contribute to reduced waste and a smaller environmental footprint</a:t>
            </a:r>
          </a:p>
          <a:p>
            <a:pPr algn="l">
              <a:lnSpc>
                <a:spcPts val="3937"/>
              </a:lnSpc>
            </a:pPr>
            <a:endParaRPr lang="en-US" sz="2812">
              <a:solidFill>
                <a:srgbClr val="000000"/>
              </a:solidFill>
              <a:latin typeface="Montserrat"/>
              <a:ea typeface="Montserrat"/>
              <a:cs typeface="Montserrat"/>
              <a:sym typeface="Montserrat"/>
            </a:endParaRPr>
          </a:p>
          <a:p>
            <a:pPr algn="l">
              <a:lnSpc>
                <a:spcPts val="3937"/>
              </a:lnSpc>
            </a:pPr>
            <a:r>
              <a:rPr lang="en-US" sz="2812" b="1">
                <a:solidFill>
                  <a:srgbClr val="000000"/>
                </a:solidFill>
                <a:latin typeface="Montserrat Bold"/>
                <a:ea typeface="Montserrat Bold"/>
                <a:cs typeface="Montserrat Bold"/>
                <a:sym typeface="Montserrat Bold"/>
              </a:rPr>
              <a:t>Broader Impact:</a:t>
            </a:r>
          </a:p>
          <a:p>
            <a:pPr algn="l">
              <a:lnSpc>
                <a:spcPts val="3937"/>
              </a:lnSpc>
            </a:pPr>
            <a:endParaRPr lang="en-US" sz="2812" b="1">
              <a:solidFill>
                <a:srgbClr val="000000"/>
              </a:solidFill>
              <a:latin typeface="Montserrat Bold"/>
              <a:ea typeface="Montserrat Bold"/>
              <a:cs typeface="Montserrat Bold"/>
              <a:sym typeface="Montserrat Bold"/>
            </a:endParaRPr>
          </a:p>
          <a:p>
            <a:pPr marL="607169" lvl="1" indent="-303584" algn="l">
              <a:lnSpc>
                <a:spcPts val="3937"/>
              </a:lnSpc>
              <a:buFont typeface="Arial"/>
              <a:buChar char="•"/>
            </a:pPr>
            <a:r>
              <a:rPr lang="en-US" sz="2812" b="1">
                <a:solidFill>
                  <a:srgbClr val="000000"/>
                </a:solidFill>
                <a:latin typeface="Montserrat Bold"/>
                <a:ea typeface="Montserrat Bold"/>
                <a:cs typeface="Montserrat Bold"/>
                <a:sym typeface="Montserrat Bold"/>
              </a:rPr>
              <a:t>Increased customer satisfaction: </a:t>
            </a:r>
            <a:r>
              <a:rPr lang="en-US" sz="2812">
                <a:solidFill>
                  <a:srgbClr val="000000"/>
                </a:solidFill>
                <a:latin typeface="Montserrat"/>
                <a:ea typeface="Montserrat"/>
                <a:cs typeface="Montserrat"/>
                <a:sym typeface="Montserrat"/>
              </a:rPr>
              <a:t>Higher quality products and timely delivery enhance customer satisfaction and brand loyalty.</a:t>
            </a:r>
          </a:p>
          <a:p>
            <a:pPr algn="l">
              <a:lnSpc>
                <a:spcPts val="3937"/>
              </a:lnSpc>
            </a:pPr>
            <a:endParaRPr lang="en-US" sz="2812">
              <a:solidFill>
                <a:srgbClr val="000000"/>
              </a:solidFill>
              <a:latin typeface="Montserrat"/>
              <a:ea typeface="Montserrat"/>
              <a:cs typeface="Montserrat"/>
              <a:sym typeface="Montserrat"/>
            </a:endParaRPr>
          </a:p>
          <a:p>
            <a:pPr marL="607169" lvl="1" indent="-303584" algn="l">
              <a:lnSpc>
                <a:spcPts val="3937"/>
              </a:lnSpc>
              <a:buFont typeface="Arial"/>
              <a:buChar char="•"/>
            </a:pPr>
            <a:r>
              <a:rPr lang="en-US" sz="2812" b="1">
                <a:solidFill>
                  <a:srgbClr val="000000"/>
                </a:solidFill>
                <a:latin typeface="Montserrat Bold"/>
                <a:ea typeface="Montserrat Bold"/>
                <a:cs typeface="Montserrat Bold"/>
                <a:sym typeface="Montserrat Bold"/>
              </a:rPr>
              <a:t>Competitive advantage</a:t>
            </a:r>
            <a:r>
              <a:rPr lang="en-US" sz="2812">
                <a:solidFill>
                  <a:srgbClr val="000000"/>
                </a:solidFill>
                <a:latin typeface="Montserrat"/>
                <a:ea typeface="Montserrat"/>
                <a:cs typeface="Montserrat"/>
                <a:sym typeface="Montserrat"/>
              </a:rPr>
              <a:t>: Companies that effectively manage their supply chains gain a competitive edge in the fast-paced fashion industry.</a:t>
            </a:r>
          </a:p>
          <a:p>
            <a:pPr algn="l">
              <a:lnSpc>
                <a:spcPts val="3937"/>
              </a:lnSpc>
            </a:pPr>
            <a:endParaRPr lang="en-US" sz="2812">
              <a:solidFill>
                <a:srgbClr val="000000"/>
              </a:solidFill>
              <a:latin typeface="Montserrat"/>
              <a:ea typeface="Montserrat"/>
              <a:cs typeface="Montserrat"/>
              <a:sym typeface="Montserrat"/>
            </a:endParaRPr>
          </a:p>
          <a:p>
            <a:pPr algn="l">
              <a:lnSpc>
                <a:spcPts val="3937"/>
              </a:lnSpc>
            </a:pPr>
            <a:endParaRPr lang="en-US" sz="2812">
              <a:solidFill>
                <a:srgbClr val="000000"/>
              </a:solidFill>
              <a:latin typeface="Montserrat"/>
              <a:ea typeface="Montserrat"/>
              <a:cs typeface="Montserrat"/>
              <a:sym typeface="Montserrat"/>
            </a:endParaRPr>
          </a:p>
          <a:p>
            <a:pPr algn="ctr">
              <a:lnSpc>
                <a:spcPts val="6142"/>
              </a:lnSpc>
              <a:spcBef>
                <a:spcPct val="0"/>
              </a:spcBef>
            </a:pPr>
            <a:endParaRPr lang="en-US" sz="2812">
              <a:solidFill>
                <a:srgbClr val="000000"/>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211098" y="2770775"/>
            <a:ext cx="10806073" cy="1323744"/>
          </a:xfrm>
          <a:custGeom>
            <a:avLst/>
            <a:gdLst/>
            <a:ahLst/>
            <a:cxnLst/>
            <a:rect l="l" t="t" r="r" b="b"/>
            <a:pathLst>
              <a:path w="10806073" h="1323744">
                <a:moveTo>
                  <a:pt x="0" y="0"/>
                </a:moveTo>
                <a:lnTo>
                  <a:pt x="10806073" y="0"/>
                </a:lnTo>
                <a:lnTo>
                  <a:pt x="10806073" y="1323743"/>
                </a:lnTo>
                <a:lnTo>
                  <a:pt x="0" y="1323743"/>
                </a:lnTo>
                <a:lnTo>
                  <a:pt x="0" y="0"/>
                </a:lnTo>
                <a:close/>
              </a:path>
            </a:pathLst>
          </a:custGeom>
          <a:blipFill>
            <a:blip r:embed="rId2"/>
            <a:stretch>
              <a:fillRect/>
            </a:stretch>
          </a:blipFill>
        </p:spPr>
        <p:txBody>
          <a:bodyPr/>
          <a:lstStyle/>
          <a:p>
            <a:endParaRPr lang="en-US"/>
          </a:p>
        </p:txBody>
      </p:sp>
      <p:sp>
        <p:nvSpPr>
          <p:cNvPr id="4" name="Freeform 4"/>
          <p:cNvSpPr/>
          <p:nvPr/>
        </p:nvSpPr>
        <p:spPr>
          <a:xfrm>
            <a:off x="11017171" y="2233912"/>
            <a:ext cx="7620235" cy="8053088"/>
          </a:xfrm>
          <a:custGeom>
            <a:avLst/>
            <a:gdLst/>
            <a:ahLst/>
            <a:cxnLst/>
            <a:rect l="l" t="t" r="r" b="b"/>
            <a:pathLst>
              <a:path w="7620235" h="8053088">
                <a:moveTo>
                  <a:pt x="0" y="0"/>
                </a:moveTo>
                <a:lnTo>
                  <a:pt x="7620235" y="0"/>
                </a:lnTo>
                <a:lnTo>
                  <a:pt x="7620235" y="8053088"/>
                </a:lnTo>
                <a:lnTo>
                  <a:pt x="0" y="805308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6" name="TextBox 6"/>
          <p:cNvSpPr txBox="1"/>
          <p:nvPr/>
        </p:nvSpPr>
        <p:spPr>
          <a:xfrm>
            <a:off x="1028700" y="1903684"/>
            <a:ext cx="16230600" cy="603305"/>
          </a:xfrm>
          <a:prstGeom prst="rect">
            <a:avLst/>
          </a:prstGeom>
        </p:spPr>
        <p:txBody>
          <a:bodyPr lIns="0" tIns="0" rIns="0" bIns="0" rtlCol="0" anchor="t">
            <a:spAutoFit/>
          </a:bodyPr>
          <a:lstStyle/>
          <a:p>
            <a:pPr algn="l">
              <a:lnSpc>
                <a:spcPts val="5071"/>
              </a:lnSpc>
              <a:spcBef>
                <a:spcPct val="0"/>
              </a:spcBef>
            </a:pPr>
            <a:r>
              <a:rPr lang="en-US" sz="3622" b="1">
                <a:solidFill>
                  <a:srgbClr val="000000"/>
                </a:solidFill>
                <a:latin typeface="Montserrat Bold"/>
                <a:ea typeface="Montserrat Bold"/>
                <a:cs typeface="Montserrat Bold"/>
                <a:sym typeface="Montserrat Bold"/>
              </a:rPr>
              <a:t>Evaluation Metrics: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14451" y="340633"/>
            <a:ext cx="155386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Research Question 3 - Methods and Models</a:t>
            </a:r>
          </a:p>
        </p:txBody>
      </p:sp>
      <p:sp>
        <p:nvSpPr>
          <p:cNvPr id="4" name="TextBox 4"/>
          <p:cNvSpPr txBox="1"/>
          <p:nvPr/>
        </p:nvSpPr>
        <p:spPr>
          <a:xfrm>
            <a:off x="1028700" y="1903684"/>
            <a:ext cx="16230600" cy="1241480"/>
          </a:xfrm>
          <a:prstGeom prst="rect">
            <a:avLst/>
          </a:prstGeom>
        </p:spPr>
        <p:txBody>
          <a:bodyPr lIns="0" tIns="0" rIns="0" bIns="0" rtlCol="0" anchor="t">
            <a:spAutoFit/>
          </a:bodyPr>
          <a:lstStyle/>
          <a:p>
            <a:pPr algn="l">
              <a:lnSpc>
                <a:spcPts val="5071"/>
              </a:lnSpc>
            </a:pPr>
            <a:r>
              <a:rPr lang="en-US" sz="3622" b="1">
                <a:solidFill>
                  <a:srgbClr val="000000"/>
                </a:solidFill>
                <a:latin typeface="Montserrat Bold"/>
                <a:ea typeface="Montserrat Bold"/>
                <a:cs typeface="Montserrat Bold"/>
                <a:sym typeface="Montserrat Bold"/>
              </a:rPr>
              <a:t>Key Finding:</a:t>
            </a:r>
          </a:p>
          <a:p>
            <a:pPr algn="l">
              <a:lnSpc>
                <a:spcPts val="5071"/>
              </a:lnSpc>
              <a:spcBef>
                <a:spcPct val="0"/>
              </a:spcBef>
            </a:pPr>
            <a:endParaRPr lang="en-US" sz="3622" b="1">
              <a:solidFill>
                <a:srgbClr val="000000"/>
              </a:solidFill>
              <a:latin typeface="Montserrat Bold"/>
              <a:ea typeface="Montserrat Bold"/>
              <a:cs typeface="Montserrat Bold"/>
              <a:sym typeface="Montserrat Bold"/>
            </a:endParaRPr>
          </a:p>
        </p:txBody>
      </p:sp>
      <p:sp>
        <p:nvSpPr>
          <p:cNvPr id="5" name="TextBox 5"/>
          <p:cNvSpPr txBox="1"/>
          <p:nvPr/>
        </p:nvSpPr>
        <p:spPr>
          <a:xfrm>
            <a:off x="294662" y="2832454"/>
            <a:ext cx="17750911" cy="881871"/>
          </a:xfrm>
          <a:prstGeom prst="rect">
            <a:avLst/>
          </a:prstGeom>
        </p:spPr>
        <p:txBody>
          <a:bodyPr lIns="0" tIns="0" rIns="0" bIns="0" rtlCol="0" anchor="t">
            <a:spAutoFit/>
          </a:bodyPr>
          <a:lstStyle/>
          <a:p>
            <a:pPr algn="just">
              <a:lnSpc>
                <a:spcPts val="3592"/>
              </a:lnSpc>
              <a:spcBef>
                <a:spcPct val="0"/>
              </a:spcBef>
            </a:pPr>
            <a:r>
              <a:rPr lang="en-US" sz="2565">
                <a:solidFill>
                  <a:srgbClr val="000000"/>
                </a:solidFill>
                <a:latin typeface="Montserrat"/>
                <a:ea typeface="Montserrat"/>
                <a:cs typeface="Montserrat"/>
                <a:sym typeface="Montserrat"/>
              </a:rPr>
              <a:t>The </a:t>
            </a:r>
            <a:r>
              <a:rPr lang="en-US" sz="2565" b="1">
                <a:solidFill>
                  <a:srgbClr val="000000"/>
                </a:solidFill>
                <a:latin typeface="Montserrat Bold"/>
                <a:ea typeface="Montserrat Bold"/>
                <a:cs typeface="Montserrat Bold"/>
                <a:sym typeface="Montserrat Bold"/>
              </a:rPr>
              <a:t>Adjusted R-squared</a:t>
            </a:r>
            <a:r>
              <a:rPr lang="en-US" sz="2565">
                <a:solidFill>
                  <a:srgbClr val="000000"/>
                </a:solidFill>
                <a:latin typeface="Montserrat"/>
                <a:ea typeface="Montserrat"/>
                <a:cs typeface="Montserrat"/>
                <a:sym typeface="Montserrat"/>
              </a:rPr>
              <a:t> value of </a:t>
            </a:r>
            <a:r>
              <a:rPr lang="en-US" sz="2565" b="1">
                <a:solidFill>
                  <a:srgbClr val="000000"/>
                </a:solidFill>
                <a:latin typeface="Montserrat Bold"/>
                <a:ea typeface="Montserrat Bold"/>
                <a:cs typeface="Montserrat Bold"/>
                <a:sym typeface="Montserrat Bold"/>
              </a:rPr>
              <a:t>0.734</a:t>
            </a:r>
            <a:r>
              <a:rPr lang="en-US" sz="2565">
                <a:solidFill>
                  <a:srgbClr val="000000"/>
                </a:solidFill>
                <a:latin typeface="Montserrat"/>
                <a:ea typeface="Montserrat"/>
                <a:cs typeface="Montserrat"/>
                <a:sym typeface="Montserrat"/>
              </a:rPr>
              <a:t> indicates that approximately </a:t>
            </a:r>
            <a:r>
              <a:rPr lang="en-US" sz="2565" b="1">
                <a:solidFill>
                  <a:srgbClr val="000000"/>
                </a:solidFill>
                <a:latin typeface="Montserrat Bold"/>
                <a:ea typeface="Montserrat Bold"/>
                <a:cs typeface="Montserrat Bold"/>
                <a:sym typeface="Montserrat Bold"/>
              </a:rPr>
              <a:t>73.4% of the variability</a:t>
            </a:r>
            <a:r>
              <a:rPr lang="en-US" sz="2565">
                <a:solidFill>
                  <a:srgbClr val="000000"/>
                </a:solidFill>
                <a:latin typeface="Montserrat"/>
                <a:ea typeface="Montserrat"/>
                <a:cs typeface="Montserrat"/>
                <a:sym typeface="Montserrat"/>
              </a:rPr>
              <a:t> in the log-transformed total cost is explained by the model, accounting for the number of predictors included.</a:t>
            </a:r>
          </a:p>
        </p:txBody>
      </p:sp>
      <p:sp>
        <p:nvSpPr>
          <p:cNvPr id="6" name="TextBox 6"/>
          <p:cNvSpPr txBox="1"/>
          <p:nvPr/>
        </p:nvSpPr>
        <p:spPr>
          <a:xfrm>
            <a:off x="294662" y="4074092"/>
            <a:ext cx="17750911" cy="3479800"/>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Montserrat"/>
                <a:ea typeface="Montserrat"/>
                <a:cs typeface="Montserrat"/>
                <a:sym typeface="Montserrat"/>
              </a:rPr>
              <a:t>1. </a:t>
            </a:r>
            <a:r>
              <a:rPr lang="en-US" sz="2499" b="1">
                <a:solidFill>
                  <a:srgbClr val="000000"/>
                </a:solidFill>
                <a:latin typeface="Montserrat Bold"/>
                <a:ea typeface="Montserrat Bold"/>
                <a:cs typeface="Montserrat Bold"/>
                <a:sym typeface="Montserrat Bold"/>
              </a:rPr>
              <a:t>Impact of Shipping Time</a:t>
            </a:r>
            <a:r>
              <a:rPr lang="en-US" sz="2499">
                <a:solidFill>
                  <a:srgbClr val="000000"/>
                </a:solidFill>
                <a:latin typeface="Montserrat"/>
                <a:ea typeface="Montserrat"/>
                <a:cs typeface="Montserrat"/>
                <a:sym typeface="Montserrat"/>
              </a:rPr>
              <a:t>: The coefficient for Shipping_Time_Actual indicates a small but positive relationship with Log_Total_Cost, suggesting that slightly higher costs are associated with longer shipping times.</a:t>
            </a:r>
          </a:p>
          <a:p>
            <a:pPr algn="just">
              <a:lnSpc>
                <a:spcPts val="3499"/>
              </a:lnSpc>
              <a:spcBef>
                <a:spcPct val="0"/>
              </a:spcBef>
            </a:pPr>
            <a:r>
              <a:rPr lang="en-US" sz="2499">
                <a:solidFill>
                  <a:srgbClr val="000000"/>
                </a:solidFill>
                <a:latin typeface="Montserrat"/>
                <a:ea typeface="Montserrat"/>
                <a:cs typeface="Montserrat"/>
                <a:sym typeface="Montserrat"/>
              </a:rPr>
              <a:t>2. </a:t>
            </a:r>
            <a:r>
              <a:rPr lang="en-US" sz="2499" b="1">
                <a:solidFill>
                  <a:srgbClr val="000000"/>
                </a:solidFill>
                <a:latin typeface="Montserrat Bold"/>
                <a:ea typeface="Montserrat Bold"/>
                <a:cs typeface="Montserrat Bold"/>
                <a:sym typeface="Montserrat Bold"/>
              </a:rPr>
              <a:t>Warehouse Selection Matters</a:t>
            </a:r>
            <a:r>
              <a:rPr lang="en-US" sz="2499">
                <a:solidFill>
                  <a:srgbClr val="000000"/>
                </a:solidFill>
                <a:latin typeface="Montserrat"/>
                <a:ea typeface="Montserrat"/>
                <a:cs typeface="Montserrat"/>
                <a:sym typeface="Montserrat"/>
              </a:rPr>
              <a:t>: Warehouses like W005 and W007 show significantly lower costs, while others like W003 and W004 contribute to higher costs, highlighting the critical role of warehouse logistics in cost optimization.</a:t>
            </a:r>
          </a:p>
          <a:p>
            <a:pPr algn="just">
              <a:lnSpc>
                <a:spcPts val="3499"/>
              </a:lnSpc>
              <a:spcBef>
                <a:spcPct val="0"/>
              </a:spcBef>
            </a:pPr>
            <a:r>
              <a:rPr lang="en-US" sz="2499">
                <a:solidFill>
                  <a:srgbClr val="000000"/>
                </a:solidFill>
                <a:latin typeface="Montserrat"/>
                <a:ea typeface="Montserrat"/>
                <a:cs typeface="Montserrat"/>
                <a:sym typeface="Montserrat"/>
              </a:rPr>
              <a:t>3. </a:t>
            </a:r>
            <a:r>
              <a:rPr lang="en-US" sz="2499" b="1">
                <a:solidFill>
                  <a:srgbClr val="000000"/>
                </a:solidFill>
                <a:latin typeface="Montserrat Bold"/>
                <a:ea typeface="Montserrat Bold"/>
                <a:cs typeface="Montserrat Bold"/>
                <a:sym typeface="Montserrat Bold"/>
              </a:rPr>
              <a:t>Production and Product Weight Dominate Costs</a:t>
            </a:r>
            <a:r>
              <a:rPr lang="en-US" sz="2499">
                <a:solidFill>
                  <a:srgbClr val="000000"/>
                </a:solidFill>
                <a:latin typeface="Montserrat"/>
                <a:ea typeface="Montserrat"/>
                <a:cs typeface="Montserrat"/>
                <a:sym typeface="Montserrat"/>
              </a:rPr>
              <a:t>: Variables like Total_No_Of_Pieces, Source_Factory, and Weight_In_KG have the most substantial impact on costs, with *Weight_In_KG* being a particularly strong positive driver, reflecting its direct influence on shipping and handling expenses.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0" y="651329"/>
            <a:ext cx="1675789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Recommendations for Fast-Fashion Company Stakeholders:</a:t>
            </a:r>
          </a:p>
        </p:txBody>
      </p:sp>
      <p:sp>
        <p:nvSpPr>
          <p:cNvPr id="4" name="TextBox 4"/>
          <p:cNvSpPr txBox="1"/>
          <p:nvPr/>
        </p:nvSpPr>
        <p:spPr>
          <a:xfrm>
            <a:off x="458115" y="2070211"/>
            <a:ext cx="16801185" cy="5550274"/>
          </a:xfrm>
          <a:prstGeom prst="rect">
            <a:avLst/>
          </a:prstGeom>
        </p:spPr>
        <p:txBody>
          <a:bodyPr lIns="0" tIns="0" rIns="0" bIns="0" rtlCol="0" anchor="t">
            <a:spAutoFit/>
          </a:bodyPr>
          <a:lstStyle/>
          <a:p>
            <a:pPr marL="752467" lvl="1" indent="-376234" algn="just">
              <a:lnSpc>
                <a:spcPts val="4879"/>
              </a:lnSpc>
              <a:buFont typeface="Arial"/>
              <a:buChar char="•"/>
            </a:pPr>
            <a:r>
              <a:rPr lang="en-US" sz="3485" b="1">
                <a:solidFill>
                  <a:srgbClr val="000000"/>
                </a:solidFill>
                <a:latin typeface="Montserrat Bold"/>
                <a:ea typeface="Montserrat Bold"/>
                <a:cs typeface="Montserrat Bold"/>
                <a:sym typeface="Montserrat Bold"/>
              </a:rPr>
              <a:t>Enhance Quality Control: </a:t>
            </a:r>
            <a:r>
              <a:rPr lang="en-US" sz="3485">
                <a:solidFill>
                  <a:srgbClr val="000000"/>
                </a:solidFill>
                <a:latin typeface="Montserrat"/>
                <a:ea typeface="Montserrat"/>
                <a:cs typeface="Montserrat"/>
                <a:sym typeface="Montserrat"/>
              </a:rPr>
              <a:t>Target high-return factories; use a rating system for proactive quality checks.</a:t>
            </a:r>
          </a:p>
          <a:p>
            <a:pPr marL="752467" lvl="1" indent="-376234" algn="just">
              <a:lnSpc>
                <a:spcPts val="4879"/>
              </a:lnSpc>
              <a:buFont typeface="Arial"/>
              <a:buChar char="•"/>
            </a:pPr>
            <a:r>
              <a:rPr lang="en-US" sz="3485" b="1">
                <a:solidFill>
                  <a:srgbClr val="000000"/>
                </a:solidFill>
                <a:latin typeface="Montserrat Bold"/>
                <a:ea typeface="Montserrat Bold"/>
                <a:cs typeface="Montserrat Bold"/>
                <a:sym typeface="Montserrat Bold"/>
              </a:rPr>
              <a:t>Optimize Resource Allocation: </a:t>
            </a:r>
            <a:r>
              <a:rPr lang="en-US" sz="3485">
                <a:solidFill>
                  <a:srgbClr val="000000"/>
                </a:solidFill>
                <a:latin typeface="Montserrat"/>
                <a:ea typeface="Montserrat"/>
                <a:cs typeface="Montserrat"/>
                <a:sym typeface="Montserrat"/>
              </a:rPr>
              <a:t>Prioritize high-margin products and factories based on cost and price analysis.</a:t>
            </a:r>
          </a:p>
          <a:p>
            <a:pPr marL="752467" lvl="1" indent="-376234" algn="just">
              <a:lnSpc>
                <a:spcPts val="4879"/>
              </a:lnSpc>
              <a:buFont typeface="Arial"/>
              <a:buChar char="•"/>
            </a:pPr>
            <a:r>
              <a:rPr lang="en-US" sz="3485" b="1">
                <a:solidFill>
                  <a:srgbClr val="000000"/>
                </a:solidFill>
                <a:latin typeface="Montserrat Bold"/>
                <a:ea typeface="Montserrat Bold"/>
                <a:cs typeface="Montserrat Bold"/>
                <a:sym typeface="Montserrat Bold"/>
              </a:rPr>
              <a:t>Improve Logistics</a:t>
            </a:r>
            <a:r>
              <a:rPr lang="en-US" sz="3485">
                <a:solidFill>
                  <a:srgbClr val="000000"/>
                </a:solidFill>
                <a:latin typeface="Montserrat"/>
                <a:ea typeface="Montserrat"/>
                <a:cs typeface="Montserrat"/>
                <a:sym typeface="Montserrat"/>
              </a:rPr>
              <a:t>: Strategically choose warehouses (prioritize W005, W007); optimize shipping times; consider product weight.</a:t>
            </a:r>
          </a:p>
          <a:p>
            <a:pPr marL="752467" lvl="1" indent="-376234" algn="just">
              <a:lnSpc>
                <a:spcPts val="4879"/>
              </a:lnSpc>
              <a:buFont typeface="Arial"/>
              <a:buChar char="•"/>
            </a:pPr>
            <a:r>
              <a:rPr lang="en-US" sz="3485" b="1">
                <a:solidFill>
                  <a:srgbClr val="000000"/>
                </a:solidFill>
                <a:latin typeface="Montserrat Bold"/>
                <a:ea typeface="Montserrat Bold"/>
                <a:cs typeface="Montserrat Bold"/>
                <a:sym typeface="Montserrat Bold"/>
              </a:rPr>
              <a:t>Embrace Data-Driven Decisions:</a:t>
            </a:r>
            <a:r>
              <a:rPr lang="en-US" sz="3485">
                <a:solidFill>
                  <a:srgbClr val="000000"/>
                </a:solidFill>
                <a:latin typeface="Montserrat"/>
                <a:ea typeface="Montserrat"/>
                <a:cs typeface="Montserrat"/>
                <a:sym typeface="Montserrat"/>
              </a:rPr>
              <a:t> Continuously collect and analyze supply chain data for ongoing improvements.</a:t>
            </a:r>
          </a:p>
          <a:p>
            <a:pPr algn="just">
              <a:lnSpc>
                <a:spcPts val="4879"/>
              </a:lnSpc>
            </a:pPr>
            <a:endParaRPr lang="en-US" sz="3485">
              <a:solidFill>
                <a:srgbClr val="000000"/>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0" y="651329"/>
            <a:ext cx="8858708"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Reflection on the Project</a:t>
            </a:r>
          </a:p>
        </p:txBody>
      </p:sp>
      <p:sp>
        <p:nvSpPr>
          <p:cNvPr id="4" name="TextBox 4"/>
          <p:cNvSpPr txBox="1"/>
          <p:nvPr/>
        </p:nvSpPr>
        <p:spPr>
          <a:xfrm>
            <a:off x="458115" y="2079736"/>
            <a:ext cx="16801185" cy="7062532"/>
          </a:xfrm>
          <a:prstGeom prst="rect">
            <a:avLst/>
          </a:prstGeom>
        </p:spPr>
        <p:txBody>
          <a:bodyPr lIns="0" tIns="0" rIns="0" bIns="0" rtlCol="0" anchor="t">
            <a:spAutoFit/>
          </a:bodyPr>
          <a:lstStyle/>
          <a:p>
            <a:pPr marL="662218" lvl="1" indent="-331109" algn="just">
              <a:lnSpc>
                <a:spcPts val="4294"/>
              </a:lnSpc>
              <a:buFont typeface="Arial"/>
              <a:buChar char="•"/>
            </a:pPr>
            <a:r>
              <a:rPr lang="en-US" sz="3067" b="1">
                <a:solidFill>
                  <a:srgbClr val="000000"/>
                </a:solidFill>
                <a:latin typeface="Montserrat Bold"/>
                <a:ea typeface="Montserrat Bold"/>
                <a:cs typeface="Montserrat Bold"/>
                <a:sym typeface="Montserrat Bold"/>
              </a:rPr>
              <a:t>Robust Statistical Methods: </a:t>
            </a:r>
            <a:r>
              <a:rPr lang="en-US" sz="3067">
                <a:solidFill>
                  <a:srgbClr val="000000"/>
                </a:solidFill>
                <a:latin typeface="Montserrat"/>
                <a:ea typeface="Montserrat"/>
                <a:cs typeface="Montserrat"/>
                <a:sym typeface="Montserrat"/>
              </a:rPr>
              <a:t>Address ANOVA assumption violations by utilizing robust statistical methods or non-parametric alternatives from the outset to handle outliers and normality issues.</a:t>
            </a:r>
          </a:p>
          <a:p>
            <a:pPr marL="662218" lvl="1" indent="-331109" algn="just">
              <a:lnSpc>
                <a:spcPts val="4294"/>
              </a:lnSpc>
              <a:buFont typeface="Arial"/>
              <a:buChar char="•"/>
            </a:pPr>
            <a:r>
              <a:rPr lang="en-US" sz="3067" b="1">
                <a:solidFill>
                  <a:srgbClr val="000000"/>
                </a:solidFill>
                <a:latin typeface="Montserrat Bold"/>
                <a:ea typeface="Montserrat Bold"/>
                <a:cs typeface="Montserrat Bold"/>
                <a:sym typeface="Montserrat Bold"/>
              </a:rPr>
              <a:t>Advanced Modeling Techniques: </a:t>
            </a:r>
            <a:r>
              <a:rPr lang="en-US" sz="3067">
                <a:solidFill>
                  <a:srgbClr val="000000"/>
                </a:solidFill>
                <a:latin typeface="Montserrat"/>
                <a:ea typeface="Montserrat"/>
                <a:cs typeface="Montserrat"/>
                <a:sym typeface="Montserrat"/>
              </a:rPr>
              <a:t>Consider using generalized linear models, mixed-effects models, or machine learning algorithms to capture complex variable relationships and enhance predictive accuracy.</a:t>
            </a:r>
          </a:p>
          <a:p>
            <a:pPr marL="662218" lvl="1" indent="-331109" algn="just">
              <a:lnSpc>
                <a:spcPts val="4294"/>
              </a:lnSpc>
              <a:buFont typeface="Arial"/>
              <a:buChar char="•"/>
            </a:pPr>
            <a:r>
              <a:rPr lang="en-US" sz="3067" b="1">
                <a:solidFill>
                  <a:srgbClr val="000000"/>
                </a:solidFill>
                <a:latin typeface="Montserrat Bold"/>
                <a:ea typeface="Montserrat Bold"/>
                <a:cs typeface="Montserrat Bold"/>
                <a:sym typeface="Montserrat Bold"/>
              </a:rPr>
              <a:t>Expanded Data Collection: </a:t>
            </a:r>
            <a:r>
              <a:rPr lang="en-US" sz="3067">
                <a:solidFill>
                  <a:srgbClr val="000000"/>
                </a:solidFill>
                <a:latin typeface="Montserrat"/>
                <a:ea typeface="Montserrat"/>
                <a:cs typeface="Montserrat"/>
                <a:sym typeface="Montserrat"/>
              </a:rPr>
              <a:t>Incorporate additional factors like material quality, supplier performance, and customer feedback to better explain cost variations and return rates.</a:t>
            </a:r>
          </a:p>
          <a:p>
            <a:pPr marL="662218" lvl="1" indent="-331109" algn="just">
              <a:lnSpc>
                <a:spcPts val="4294"/>
              </a:lnSpc>
              <a:buFont typeface="Arial"/>
              <a:buChar char="•"/>
            </a:pPr>
            <a:r>
              <a:rPr lang="en-US" sz="3067" b="1">
                <a:solidFill>
                  <a:srgbClr val="000000"/>
                </a:solidFill>
                <a:latin typeface="Montserrat Bold"/>
                <a:ea typeface="Montserrat Bold"/>
                <a:cs typeface="Montserrat Bold"/>
                <a:sym typeface="Montserrat Bold"/>
              </a:rPr>
              <a:t>Improved Visualizations: </a:t>
            </a:r>
            <a:r>
              <a:rPr lang="en-US" sz="3067">
                <a:solidFill>
                  <a:srgbClr val="000000"/>
                </a:solidFill>
                <a:latin typeface="Montserrat"/>
                <a:ea typeface="Montserrat"/>
                <a:cs typeface="Montserrat"/>
                <a:sym typeface="Montserrat"/>
              </a:rPr>
              <a:t>Develop more interactive dashboards to effectively communicate key findings to a broader audience.</a:t>
            </a:r>
          </a:p>
          <a:p>
            <a:pPr algn="just">
              <a:lnSpc>
                <a:spcPts val="4294"/>
              </a:lnSpc>
            </a:pPr>
            <a:endParaRPr lang="en-US" sz="3067">
              <a:solidFill>
                <a:srgbClr val="000000"/>
              </a:solidFill>
              <a:latin typeface="Montserrat"/>
              <a:ea typeface="Montserrat"/>
              <a:cs typeface="Montserrat"/>
              <a:sym typeface="Montserrat"/>
            </a:endParaRPr>
          </a:p>
          <a:p>
            <a:pPr algn="just">
              <a:lnSpc>
                <a:spcPts val="4294"/>
              </a:lnSpc>
            </a:pPr>
            <a:endParaRPr lang="en-US" sz="3067">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95186" y="5418047"/>
            <a:ext cx="9366464" cy="688067"/>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878594" y="290320"/>
            <a:ext cx="10451661" cy="899662"/>
          </a:xfrm>
          <a:prstGeom prst="rect">
            <a:avLst/>
          </a:prstGeom>
        </p:spPr>
        <p:txBody>
          <a:bodyPr lIns="0" tIns="0" rIns="0" bIns="0" rtlCol="0" anchor="t">
            <a:spAutoFit/>
          </a:bodyPr>
          <a:lstStyle/>
          <a:p>
            <a:pPr algn="ctr">
              <a:lnSpc>
                <a:spcPts val="7409"/>
              </a:lnSpc>
              <a:spcBef>
                <a:spcPct val="0"/>
              </a:spcBef>
            </a:pPr>
            <a:r>
              <a:rPr lang="en-US" sz="5292">
                <a:solidFill>
                  <a:srgbClr val="000000"/>
                </a:solidFill>
                <a:latin typeface="Montserrat"/>
                <a:ea typeface="Montserrat"/>
                <a:cs typeface="Montserrat"/>
                <a:sym typeface="Montserrat"/>
              </a:rPr>
              <a:t>Beneficiaries</a:t>
            </a:r>
          </a:p>
        </p:txBody>
      </p:sp>
      <p:sp>
        <p:nvSpPr>
          <p:cNvPr id="4" name="TextBox 4"/>
          <p:cNvSpPr txBox="1"/>
          <p:nvPr/>
        </p:nvSpPr>
        <p:spPr>
          <a:xfrm>
            <a:off x="661252" y="2268466"/>
            <a:ext cx="17300726" cy="2634173"/>
          </a:xfrm>
          <a:prstGeom prst="rect">
            <a:avLst/>
          </a:prstGeom>
        </p:spPr>
        <p:txBody>
          <a:bodyPr lIns="0" tIns="0" rIns="0" bIns="0" rtlCol="0" anchor="t">
            <a:spAutoFit/>
          </a:bodyPr>
          <a:lstStyle/>
          <a:p>
            <a:pPr marL="710838" lvl="1" indent="-355419" algn="l">
              <a:lnSpc>
                <a:spcPts val="4609"/>
              </a:lnSpc>
              <a:buFont typeface="Arial"/>
              <a:buChar char="•"/>
            </a:pPr>
            <a:r>
              <a:rPr lang="en-US" sz="3292">
                <a:solidFill>
                  <a:srgbClr val="000000"/>
                </a:solidFill>
                <a:latin typeface="Montserrat"/>
                <a:ea typeface="Montserrat"/>
                <a:cs typeface="Montserrat"/>
                <a:sym typeface="Montserrat"/>
              </a:rPr>
              <a:t>Companies: Save money, improve product quality, and increase profits.</a:t>
            </a:r>
          </a:p>
          <a:p>
            <a:pPr marL="710838" lvl="1" indent="-355419" algn="l">
              <a:lnSpc>
                <a:spcPts val="4609"/>
              </a:lnSpc>
              <a:buFont typeface="Arial"/>
              <a:buChar char="•"/>
            </a:pPr>
            <a:r>
              <a:rPr lang="en-US" sz="3292">
                <a:solidFill>
                  <a:srgbClr val="000000"/>
                </a:solidFill>
                <a:latin typeface="Montserrat"/>
                <a:ea typeface="Montserrat"/>
                <a:cs typeface="Montserrat"/>
                <a:sym typeface="Montserrat"/>
              </a:rPr>
              <a:t>Customers: Receive better products with faster delivery.</a:t>
            </a:r>
          </a:p>
          <a:p>
            <a:pPr marL="710838" lvl="1" indent="-355419" algn="l">
              <a:lnSpc>
                <a:spcPts val="4609"/>
              </a:lnSpc>
              <a:buFont typeface="Arial"/>
              <a:buChar char="•"/>
            </a:pPr>
            <a:r>
              <a:rPr lang="en-US" sz="3292">
                <a:solidFill>
                  <a:srgbClr val="000000"/>
                </a:solidFill>
                <a:latin typeface="Montserrat"/>
                <a:ea typeface="Montserrat"/>
                <a:cs typeface="Montserrat"/>
                <a:sym typeface="Montserrat"/>
              </a:rPr>
              <a:t>Supply Chain Managers: Make smarter, more efficient decisions.</a:t>
            </a:r>
          </a:p>
          <a:p>
            <a:pPr algn="ctr">
              <a:lnSpc>
                <a:spcPts val="7409"/>
              </a:lnSpc>
              <a:spcBef>
                <a:spcPct val="0"/>
              </a:spcBef>
            </a:pPr>
            <a:endParaRPr lang="en-US" sz="3292">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1014451" y="340633"/>
            <a:ext cx="9366464" cy="695014"/>
          </a:xfrm>
          <a:prstGeom prst="rect">
            <a:avLst/>
          </a:prstGeom>
        </p:spPr>
        <p:txBody>
          <a:bodyPr lIns="0" tIns="0" rIns="0" bIns="0" rtlCol="0" anchor="t">
            <a:spAutoFit/>
          </a:bodyPr>
          <a:lstStyle/>
          <a:p>
            <a:pPr algn="ctr">
              <a:lnSpc>
                <a:spcPts val="5792"/>
              </a:lnSpc>
              <a:spcBef>
                <a:spcPct val="0"/>
              </a:spcBef>
            </a:pPr>
            <a:r>
              <a:rPr lang="en-US" sz="4137">
                <a:solidFill>
                  <a:srgbClr val="000000"/>
                </a:solidFill>
                <a:latin typeface="Montserrat"/>
                <a:ea typeface="Montserrat"/>
                <a:cs typeface="Montserrat"/>
                <a:sym typeface="Montserrat"/>
              </a:rPr>
              <a:t>Target Audience</a:t>
            </a:r>
          </a:p>
        </p:txBody>
      </p:sp>
      <p:sp>
        <p:nvSpPr>
          <p:cNvPr id="4" name="TextBox 4"/>
          <p:cNvSpPr txBox="1"/>
          <p:nvPr/>
        </p:nvSpPr>
        <p:spPr>
          <a:xfrm>
            <a:off x="1028700" y="1903684"/>
            <a:ext cx="16427114" cy="2508027"/>
          </a:xfrm>
          <a:prstGeom prst="rect">
            <a:avLst/>
          </a:prstGeom>
        </p:spPr>
        <p:txBody>
          <a:bodyPr lIns="0" tIns="0" rIns="0" bIns="0" rtlCol="0" anchor="t">
            <a:spAutoFit/>
          </a:bodyPr>
          <a:lstStyle/>
          <a:p>
            <a:pPr algn="l">
              <a:lnSpc>
                <a:spcPts val="4037"/>
              </a:lnSpc>
            </a:pPr>
            <a:endParaRPr/>
          </a:p>
          <a:p>
            <a:pPr marL="622605" lvl="1" indent="-311302" algn="l">
              <a:lnSpc>
                <a:spcPts val="4037"/>
              </a:lnSpc>
              <a:buFont typeface="Arial"/>
              <a:buChar char="•"/>
            </a:pPr>
            <a:r>
              <a:rPr lang="en-US" sz="2883" b="1">
                <a:solidFill>
                  <a:srgbClr val="000000"/>
                </a:solidFill>
                <a:latin typeface="Montserrat Bold"/>
                <a:ea typeface="Montserrat Bold"/>
                <a:cs typeface="Montserrat Bold"/>
                <a:sym typeface="Montserrat Bold"/>
              </a:rPr>
              <a:t>Stakeholders in the fast fashion company</a:t>
            </a:r>
            <a:r>
              <a:rPr lang="en-US" sz="2883">
                <a:solidFill>
                  <a:srgbClr val="000000"/>
                </a:solidFill>
                <a:latin typeface="Montserrat"/>
                <a:ea typeface="Montserrat"/>
                <a:cs typeface="Montserrat"/>
                <a:sym typeface="Montserrat"/>
              </a:rPr>
              <a:t>: If this is a commissioned project, the target audience would also include those within the company who will use the findings to make decisions (e.g., management, operations teams).</a:t>
            </a:r>
          </a:p>
          <a:p>
            <a:pPr algn="l">
              <a:lnSpc>
                <a:spcPts val="4037"/>
              </a:lnSpc>
              <a:spcBef>
                <a:spcPct val="0"/>
              </a:spcBef>
            </a:pPr>
            <a:endParaRPr lang="en-US" sz="2883">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419100" y="1798909"/>
            <a:ext cx="17296171" cy="1717301"/>
          </a:xfrm>
          <a:prstGeom prst="rect">
            <a:avLst/>
          </a:prstGeom>
        </p:spPr>
        <p:txBody>
          <a:bodyPr lIns="0" tIns="0" rIns="0" bIns="0" rtlCol="0" anchor="t">
            <a:spAutoFit/>
          </a:bodyPr>
          <a:lstStyle/>
          <a:p>
            <a:pPr algn="l">
              <a:lnSpc>
                <a:spcPts val="3380"/>
              </a:lnSpc>
            </a:pPr>
            <a:r>
              <a:rPr lang="en-US" sz="2414">
                <a:solidFill>
                  <a:srgbClr val="000000"/>
                </a:solidFill>
                <a:latin typeface="Montserrat"/>
                <a:ea typeface="Montserrat"/>
                <a:cs typeface="Montserrat"/>
                <a:sym typeface="Montserrat"/>
              </a:rPr>
              <a:t>Source: We have selected the Fast Fashion Supply Chain dataset from Kaggle (The dataset can be accessed </a:t>
            </a:r>
            <a:r>
              <a:rPr lang="en-US" sz="2414" u="sng">
                <a:solidFill>
                  <a:srgbClr val="000000"/>
                </a:solidFill>
                <a:latin typeface="Montserrat"/>
                <a:ea typeface="Montserrat"/>
                <a:cs typeface="Montserrat"/>
                <a:sym typeface="Montserrat"/>
                <a:hlinkClick r:id="rId3" tooltip="https://www.kaggle.com/datasets/harshbhatt02/fast-fashion-supply-chain/data"/>
              </a:rPr>
              <a:t>here</a:t>
            </a:r>
            <a:r>
              <a:rPr lang="en-US" sz="2414">
                <a:solidFill>
                  <a:srgbClr val="000000"/>
                </a:solidFill>
                <a:latin typeface="Montserrat"/>
                <a:ea typeface="Montserrat"/>
                <a:cs typeface="Montserrat"/>
                <a:sym typeface="Montserrat"/>
              </a:rPr>
              <a:t>). This dataset includes detailed records across four CSV files on product details, manufacturing costs, shipping data, warehouse shipping costs, and more. The total file size combining all the data is 4.7MBs approx.</a:t>
            </a:r>
          </a:p>
          <a:p>
            <a:pPr algn="l">
              <a:lnSpc>
                <a:spcPts val="3660"/>
              </a:lnSpc>
              <a:spcBef>
                <a:spcPct val="0"/>
              </a:spcBef>
            </a:pPr>
            <a:r>
              <a:rPr lang="en-US" sz="2614">
                <a:solidFill>
                  <a:srgbClr val="000000"/>
                </a:solidFill>
                <a:latin typeface="Montserrat"/>
                <a:ea typeface="Montserrat"/>
                <a:cs typeface="Montserrat"/>
                <a:sym typeface="Montserrat"/>
              </a:rPr>
              <a:t>Log Data.csv - 4.6 MB: </a:t>
            </a:r>
          </a:p>
        </p:txBody>
      </p:sp>
      <p:sp>
        <p:nvSpPr>
          <p:cNvPr id="4" name="Freeform 4"/>
          <p:cNvSpPr/>
          <p:nvPr/>
        </p:nvSpPr>
        <p:spPr>
          <a:xfrm>
            <a:off x="4908523" y="3654720"/>
            <a:ext cx="11568807" cy="6233901"/>
          </a:xfrm>
          <a:custGeom>
            <a:avLst/>
            <a:gdLst/>
            <a:ahLst/>
            <a:cxnLst/>
            <a:rect l="l" t="t" r="r" b="b"/>
            <a:pathLst>
              <a:path w="11568807" h="6233901">
                <a:moveTo>
                  <a:pt x="0" y="0"/>
                </a:moveTo>
                <a:lnTo>
                  <a:pt x="11568807" y="0"/>
                </a:lnTo>
                <a:lnTo>
                  <a:pt x="11568807" y="6233901"/>
                </a:lnTo>
                <a:lnTo>
                  <a:pt x="0" y="6233901"/>
                </a:lnTo>
                <a:lnTo>
                  <a:pt x="0" y="0"/>
                </a:lnTo>
                <a:close/>
              </a:path>
            </a:pathLst>
          </a:custGeom>
          <a:blipFill>
            <a:blip r:embed="rId4"/>
            <a:stretch>
              <a:fillRect b="-2068"/>
            </a:stretch>
          </a:blipFill>
          <a:ln w="28575" cap="sq">
            <a:solidFill>
              <a:srgbClr val="000000"/>
            </a:solidFill>
            <a:prstDash val="solid"/>
            <a:miter/>
          </a:ln>
        </p:spPr>
        <p:txBody>
          <a:bodyPr/>
          <a:lstStyle/>
          <a:p>
            <a:endParaRPr lang="en-US"/>
          </a:p>
        </p:txBody>
      </p:sp>
      <p:sp>
        <p:nvSpPr>
          <p:cNvPr id="5" name="TextBox 5"/>
          <p:cNvSpPr txBox="1"/>
          <p:nvPr/>
        </p:nvSpPr>
        <p:spPr>
          <a:xfrm>
            <a:off x="-3376722" y="272562"/>
            <a:ext cx="13860949" cy="844743"/>
          </a:xfrm>
          <a:prstGeom prst="rect">
            <a:avLst/>
          </a:prstGeom>
        </p:spPr>
        <p:txBody>
          <a:bodyPr lIns="0" tIns="0" rIns="0" bIns="0" rtlCol="0" anchor="t">
            <a:spAutoFit/>
          </a:bodyPr>
          <a:lstStyle/>
          <a:p>
            <a:pPr algn="ctr">
              <a:lnSpc>
                <a:spcPts val="6989"/>
              </a:lnSpc>
              <a:spcBef>
                <a:spcPct val="0"/>
              </a:spcBef>
            </a:pPr>
            <a:r>
              <a:rPr lang="en-US" sz="4992">
                <a:solidFill>
                  <a:srgbClr val="000000"/>
                </a:solidFill>
                <a:latin typeface="Montserrat"/>
                <a:ea typeface="Montserrat"/>
                <a:cs typeface="Montserrat"/>
                <a:sym typeface="Montserrat"/>
              </a:rPr>
              <a:t>Dataset Overview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133" y="1009650"/>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737079" y="2198109"/>
            <a:ext cx="14242128" cy="7423709"/>
          </a:xfrm>
          <a:custGeom>
            <a:avLst/>
            <a:gdLst/>
            <a:ahLst/>
            <a:cxnLst/>
            <a:rect l="l" t="t" r="r" b="b"/>
            <a:pathLst>
              <a:path w="14242128" h="7423709">
                <a:moveTo>
                  <a:pt x="0" y="0"/>
                </a:moveTo>
                <a:lnTo>
                  <a:pt x="14242128" y="0"/>
                </a:lnTo>
                <a:lnTo>
                  <a:pt x="14242128" y="7423710"/>
                </a:lnTo>
                <a:lnTo>
                  <a:pt x="0" y="7423710"/>
                </a:lnTo>
                <a:lnTo>
                  <a:pt x="0" y="0"/>
                </a:lnTo>
                <a:close/>
              </a:path>
            </a:pathLst>
          </a:custGeom>
          <a:blipFill>
            <a:blip r:embed="rId3"/>
            <a:stretch>
              <a:fillRect/>
            </a:stretch>
          </a:blipFill>
          <a:ln w="28575" cap="sq">
            <a:solidFill>
              <a:srgbClr val="000000"/>
            </a:solidFill>
            <a:prstDash val="solid"/>
            <a:miter/>
          </a:ln>
        </p:spPr>
        <p:txBody>
          <a:bodyPr/>
          <a:lstStyle/>
          <a:p>
            <a:endParaRPr lang="en-US"/>
          </a:p>
        </p:txBody>
      </p:sp>
      <p:sp>
        <p:nvSpPr>
          <p:cNvPr id="4" name="TextBox 4"/>
          <p:cNvSpPr txBox="1"/>
          <p:nvPr/>
        </p:nvSpPr>
        <p:spPr>
          <a:xfrm>
            <a:off x="199917" y="1152525"/>
            <a:ext cx="17411534" cy="445022"/>
          </a:xfrm>
          <a:prstGeom prst="rect">
            <a:avLst/>
          </a:prstGeom>
        </p:spPr>
        <p:txBody>
          <a:bodyPr lIns="0" tIns="0" rIns="0" bIns="0" rtlCol="0" anchor="t">
            <a:spAutoFit/>
          </a:bodyPr>
          <a:lstStyle/>
          <a:p>
            <a:pPr algn="l">
              <a:lnSpc>
                <a:spcPts val="3685"/>
              </a:lnSpc>
              <a:spcBef>
                <a:spcPct val="0"/>
              </a:spcBef>
            </a:pPr>
            <a:r>
              <a:rPr lang="en-US" sz="2632">
                <a:solidFill>
                  <a:srgbClr val="000000"/>
                </a:solidFill>
                <a:latin typeface="Montserrat"/>
                <a:ea typeface="Montserrat"/>
                <a:cs typeface="Montserrat"/>
                <a:sym typeface="Montserrat"/>
              </a:rPr>
              <a:t> Products.csv - 1.2KB , Production Costs.csv - 5KB, Warehouse Shipping Costs.csv - 8.4KB</a:t>
            </a:r>
          </a:p>
        </p:txBody>
      </p:sp>
      <p:sp>
        <p:nvSpPr>
          <p:cNvPr id="5" name="TextBox 5"/>
          <p:cNvSpPr txBox="1"/>
          <p:nvPr/>
        </p:nvSpPr>
        <p:spPr>
          <a:xfrm>
            <a:off x="-1067990" y="53379"/>
            <a:ext cx="11893460" cy="767782"/>
          </a:xfrm>
          <a:prstGeom prst="rect">
            <a:avLst/>
          </a:prstGeom>
        </p:spPr>
        <p:txBody>
          <a:bodyPr lIns="0" tIns="0" rIns="0" bIns="0" rtlCol="0" anchor="t">
            <a:spAutoFit/>
          </a:bodyPr>
          <a:lstStyle/>
          <a:p>
            <a:pPr algn="ctr">
              <a:lnSpc>
                <a:spcPts val="6357"/>
              </a:lnSpc>
              <a:spcBef>
                <a:spcPct val="0"/>
              </a:spcBef>
            </a:pPr>
            <a:r>
              <a:rPr lang="en-US" sz="4541">
                <a:solidFill>
                  <a:srgbClr val="000000"/>
                </a:solidFill>
                <a:latin typeface="Montserrat"/>
                <a:ea typeface="Montserrat"/>
                <a:cs typeface="Montserrat"/>
                <a:sym typeface="Montserrat"/>
              </a:rPr>
              <a:t>Dataset Overview Continued..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494109"/>
            <a:ext cx="182880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3" name="TextBox 3"/>
          <p:cNvSpPr txBox="1"/>
          <p:nvPr/>
        </p:nvSpPr>
        <p:spPr>
          <a:xfrm>
            <a:off x="-3376722" y="253512"/>
            <a:ext cx="13860949" cy="899662"/>
          </a:xfrm>
          <a:prstGeom prst="rect">
            <a:avLst/>
          </a:prstGeom>
        </p:spPr>
        <p:txBody>
          <a:bodyPr lIns="0" tIns="0" rIns="0" bIns="0" rtlCol="0" anchor="t">
            <a:spAutoFit/>
          </a:bodyPr>
          <a:lstStyle/>
          <a:p>
            <a:pPr algn="ctr">
              <a:lnSpc>
                <a:spcPts val="7409"/>
              </a:lnSpc>
              <a:spcBef>
                <a:spcPct val="0"/>
              </a:spcBef>
            </a:pPr>
            <a:r>
              <a:rPr lang="en-US" sz="5292">
                <a:solidFill>
                  <a:srgbClr val="000000"/>
                </a:solidFill>
                <a:latin typeface="Montserrat"/>
                <a:ea typeface="Montserrat"/>
                <a:cs typeface="Montserrat"/>
                <a:sym typeface="Montserrat"/>
              </a:rPr>
              <a:t>Dataset Cleaning</a:t>
            </a:r>
          </a:p>
        </p:txBody>
      </p:sp>
      <p:sp>
        <p:nvSpPr>
          <p:cNvPr id="4" name="TextBox 4"/>
          <p:cNvSpPr txBox="1"/>
          <p:nvPr/>
        </p:nvSpPr>
        <p:spPr>
          <a:xfrm>
            <a:off x="419100" y="1789384"/>
            <a:ext cx="17504201" cy="381097"/>
          </a:xfrm>
          <a:prstGeom prst="rect">
            <a:avLst/>
          </a:prstGeom>
        </p:spPr>
        <p:txBody>
          <a:bodyPr lIns="0" tIns="0" rIns="0" bIns="0" rtlCol="0" anchor="t">
            <a:spAutoFit/>
          </a:bodyPr>
          <a:lstStyle/>
          <a:p>
            <a:pPr algn="l">
              <a:lnSpc>
                <a:spcPts val="3144"/>
              </a:lnSpc>
              <a:spcBef>
                <a:spcPct val="0"/>
              </a:spcBef>
            </a:pPr>
            <a:r>
              <a:rPr lang="en-US" sz="2246">
                <a:solidFill>
                  <a:srgbClr val="000000"/>
                </a:solidFill>
                <a:latin typeface="Montserrat"/>
                <a:ea typeface="Montserrat"/>
                <a:cs typeface="Montserrat"/>
                <a:sym typeface="Montserrat"/>
              </a:rPr>
              <a:t>For each of the four CSV files, we have majorly applied the following steps to prepare a clean data for further use: </a:t>
            </a:r>
          </a:p>
        </p:txBody>
      </p:sp>
      <p:sp>
        <p:nvSpPr>
          <p:cNvPr id="5" name="TextBox 5"/>
          <p:cNvSpPr txBox="1"/>
          <p:nvPr/>
        </p:nvSpPr>
        <p:spPr>
          <a:xfrm>
            <a:off x="317400" y="2246320"/>
            <a:ext cx="17970600" cy="7983530"/>
          </a:xfrm>
          <a:prstGeom prst="rect">
            <a:avLst/>
          </a:prstGeom>
        </p:spPr>
        <p:txBody>
          <a:bodyPr lIns="0" tIns="0" rIns="0" bIns="0" rtlCol="0" anchor="t">
            <a:spAutoFit/>
          </a:bodyPr>
          <a:lstStyle/>
          <a:p>
            <a:pPr algn="l">
              <a:lnSpc>
                <a:spcPts val="3062"/>
              </a:lnSpc>
            </a:pPr>
            <a:endParaRPr/>
          </a:p>
          <a:p>
            <a:pPr marL="0" lvl="0" indent="0" algn="l">
              <a:lnSpc>
                <a:spcPts val="3062"/>
              </a:lnSpc>
              <a:spcBef>
                <a:spcPct val="0"/>
              </a:spcBef>
            </a:pPr>
            <a:r>
              <a:rPr lang="en-US" sz="2187">
                <a:solidFill>
                  <a:srgbClr val="000000"/>
                </a:solidFill>
                <a:latin typeface="Montserrat"/>
                <a:ea typeface="Montserrat"/>
                <a:cs typeface="Montserrat"/>
                <a:sym typeface="Montserrat"/>
              </a:rPr>
              <a:t>1) </a:t>
            </a:r>
            <a:r>
              <a:rPr lang="en-US" sz="2187" u="none" strike="noStrike">
                <a:solidFill>
                  <a:srgbClr val="000000"/>
                </a:solidFill>
                <a:latin typeface="Montserrat"/>
                <a:ea typeface="Montserrat"/>
                <a:cs typeface="Montserrat"/>
                <a:sym typeface="Montserrat"/>
              </a:rPr>
              <a:t>Loading Libraries and Datasets:</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Loaded the necessary libraries like dplyr, lubridate, and readr.</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Imported datasets: Log Data, Warehouse Shipping Costs, Production Costs, and Products.</a:t>
            </a: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2) Standardizing Data:</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Standardized key fields such as IDs and names by converting them to uppercase and trimming extra spaces to ensure consistency.</a:t>
            </a: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3) Handling Missing Values:</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Filled missing values in numerical columns with their mean.</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Removed rows with excessive missing data to maintain data quality.</a:t>
            </a: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4) Outlier Detection and Handling:</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Identified outliers using the Interquartile Range (IQR) method.</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Replaced extreme values with appropriate capped values or medians.</a:t>
            </a: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5) Optimizing Data Types:</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Converted relevant columns to categorical data types to improve data usability and efficiency during analysis.</a:t>
            </a: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6) Saving Cleaned Data:</a:t>
            </a:r>
          </a:p>
          <a:p>
            <a:pPr marL="472348" lvl="1" indent="-236174" algn="l">
              <a:lnSpc>
                <a:spcPts val="3062"/>
              </a:lnSpc>
              <a:buFont typeface="Arial"/>
              <a:buChar char="•"/>
            </a:pPr>
            <a:r>
              <a:rPr lang="en-US" sz="2187" u="none" strike="noStrike">
                <a:solidFill>
                  <a:srgbClr val="000000"/>
                </a:solidFill>
                <a:latin typeface="Montserrat"/>
                <a:ea typeface="Montserrat"/>
                <a:cs typeface="Montserrat"/>
                <a:sym typeface="Montserrat"/>
              </a:rPr>
              <a:t>Saved the cleaned datasets as .rds files for future use.</a:t>
            </a:r>
          </a:p>
          <a:p>
            <a:pPr algn="l">
              <a:lnSpc>
                <a:spcPts val="3062"/>
              </a:lnSpc>
            </a:pPr>
            <a:endParaRPr lang="en-US" sz="2187" u="none" strike="noStrike">
              <a:solidFill>
                <a:srgbClr val="000000"/>
              </a:solidFill>
              <a:latin typeface="Montserrat"/>
              <a:ea typeface="Montserrat"/>
              <a:cs typeface="Montserrat"/>
              <a:sym typeface="Montserrat"/>
            </a:endParaRPr>
          </a:p>
          <a:p>
            <a:pPr marL="0" lvl="0" indent="0" algn="l">
              <a:lnSpc>
                <a:spcPts val="3062"/>
              </a:lnSpc>
              <a:spcBef>
                <a:spcPct val="0"/>
              </a:spcBef>
            </a:pPr>
            <a:r>
              <a:rPr lang="en-US" sz="2187" u="none" strike="noStrike">
                <a:solidFill>
                  <a:srgbClr val="000000"/>
                </a:solidFill>
                <a:latin typeface="Montserrat"/>
                <a:ea typeface="Montserrat"/>
                <a:cs typeface="Montserrat"/>
                <a:sym typeface="Montserrat"/>
              </a:rPr>
              <a:t>These steps ensured the datasets were consistent, cleaned, and ready for further analysis.</a:t>
            </a:r>
          </a:p>
          <a:p>
            <a:pPr marL="0" lvl="0" indent="0" algn="l">
              <a:lnSpc>
                <a:spcPts val="3062"/>
              </a:lnSpc>
              <a:spcBef>
                <a:spcPct val="0"/>
              </a:spcBef>
            </a:pPr>
            <a:endParaRPr lang="en-US" sz="2187" u="none" strike="noStrike">
              <a:solidFill>
                <a:srgbClr val="000000"/>
              </a:solidFill>
              <a:latin typeface="Montserrat"/>
              <a:ea typeface="Montserrat"/>
              <a:cs typeface="Montserrat"/>
              <a:sym typeface="Montserrat"/>
            </a:endParaRPr>
          </a:p>
          <a:p>
            <a:pPr marL="0" lvl="0" indent="0" algn="l">
              <a:lnSpc>
                <a:spcPts val="3062"/>
              </a:lnSpc>
              <a:spcBef>
                <a:spcPct val="0"/>
              </a:spcBef>
            </a:pPr>
            <a:endParaRPr lang="en-US" sz="2187" u="none" strike="noStrik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2882</Words>
  <Application>Microsoft Office PowerPoint</Application>
  <PresentationFormat>Custom</PresentationFormat>
  <Paragraphs>252</Paragraphs>
  <Slides>44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Montserrat Bold</vt:lpstr>
      <vt:lpstr>Arial</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Pitch Deck</dc:title>
  <cp:lastModifiedBy>Alisha Shinde</cp:lastModifiedBy>
  <cp:revision>2</cp:revision>
  <dcterms:created xsi:type="dcterms:W3CDTF">2006-08-16T00:00:00Z</dcterms:created>
  <dcterms:modified xsi:type="dcterms:W3CDTF">2025-02-07T16:22:59Z</dcterms:modified>
  <dc:identifier>DAGZH-8jR4U</dc:identifier>
</cp:coreProperties>
</file>